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372" r:id="rId2"/>
    <p:sldId id="418" r:id="rId3"/>
    <p:sldId id="458" r:id="rId4"/>
    <p:sldId id="500" r:id="rId5"/>
    <p:sldId id="501" r:id="rId6"/>
    <p:sldId id="484" r:id="rId7"/>
    <p:sldId id="459" r:id="rId8"/>
    <p:sldId id="506" r:id="rId9"/>
    <p:sldId id="512" r:id="rId10"/>
    <p:sldId id="507" r:id="rId11"/>
    <p:sldId id="518" r:id="rId12"/>
    <p:sldId id="519" r:id="rId13"/>
    <p:sldId id="520" r:id="rId14"/>
    <p:sldId id="508" r:id="rId15"/>
    <p:sldId id="513" r:id="rId16"/>
    <p:sldId id="514" r:id="rId17"/>
    <p:sldId id="515" r:id="rId18"/>
    <p:sldId id="464" r:id="rId19"/>
    <p:sldId id="534" r:id="rId20"/>
    <p:sldId id="535" r:id="rId21"/>
    <p:sldId id="516" r:id="rId22"/>
    <p:sldId id="517" r:id="rId23"/>
    <p:sldId id="524" r:id="rId24"/>
    <p:sldId id="526" r:id="rId25"/>
    <p:sldId id="525" r:id="rId26"/>
    <p:sldId id="521" r:id="rId27"/>
    <p:sldId id="533" r:id="rId28"/>
    <p:sldId id="527" r:id="rId29"/>
    <p:sldId id="530" r:id="rId30"/>
    <p:sldId id="529" r:id="rId31"/>
    <p:sldId id="531" r:id="rId32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나눔고딕" panose="020D0604000000000000" pitchFamily="50" charset="-127"/>
      <p:regular r:id="rId36"/>
    </p:embeddedFont>
    <p:embeddedFont>
      <p:font typeface="Cambria Math" panose="02040503050406030204" pitchFamily="18" charset="0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6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C1"/>
    <a:srgbClr val="FF5542"/>
    <a:srgbClr val="203864"/>
    <a:srgbClr val="A6A6A6"/>
    <a:srgbClr val="B3E0FF"/>
    <a:srgbClr val="E7E6E6"/>
    <a:srgbClr val="E9EBF5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82" autoAdjust="0"/>
    <p:restoredTop sz="88736" autoAdjust="0"/>
  </p:normalViewPr>
  <p:slideViewPr>
    <p:cSldViewPr snapToGrid="0" snapToObjects="1">
      <p:cViewPr varScale="1">
        <p:scale>
          <a:sx n="79" d="100"/>
          <a:sy n="79" d="100"/>
        </p:scale>
        <p:origin x="336" y="62"/>
      </p:cViewPr>
      <p:guideLst>
        <p:guide orient="horz" pos="2260"/>
        <p:guide pos="3840"/>
        <p:guide orient="horz" pos="26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C3FAE-9AA6-794E-BA1D-37A401DF832C}" type="datetimeFigureOut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23530-304B-CA49-8E4E-EA67F64B722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7345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[Creative </a:t>
            </a:r>
            <a:r>
              <a:rPr lang="ko-KR" altLang="en-US" dirty="0"/>
              <a:t>한 </a:t>
            </a:r>
            <a:r>
              <a:rPr lang="en-US" altLang="ko-KR" dirty="0"/>
              <a:t>life style</a:t>
            </a:r>
            <a:r>
              <a:rPr lang="ko-KR" altLang="en-US" dirty="0"/>
              <a:t>을 제안하고 싶습니다</a:t>
            </a:r>
            <a:r>
              <a:rPr lang="en-US" altLang="ko-KR" dirty="0"/>
              <a:t>.</a:t>
            </a:r>
            <a:r>
              <a:rPr lang="ko-KR" altLang="en-US" baseline="0" dirty="0"/>
              <a:t> </a:t>
            </a:r>
            <a:r>
              <a:rPr lang="en-US" altLang="ko-KR" baseline="0" dirty="0"/>
              <a:t>]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스마트폰이</a:t>
            </a:r>
            <a:r>
              <a:rPr lang="ko-KR" altLang="en-US" dirty="0"/>
              <a:t> </a:t>
            </a:r>
            <a:r>
              <a:rPr lang="ko-KR" altLang="en-US" dirty="0" err="1"/>
              <a:t>아이리버시장을</a:t>
            </a:r>
            <a:r>
              <a:rPr lang="ko-KR" altLang="en-US" dirty="0"/>
              <a:t> 없애버렸듯이</a:t>
            </a:r>
            <a:r>
              <a:rPr lang="en-US" altLang="ko-KR" dirty="0"/>
              <a:t>, </a:t>
            </a:r>
            <a:r>
              <a:rPr lang="ko-KR" altLang="en-US" dirty="0"/>
              <a:t>저희 모델이 더 나은 세상을 만들지 않을까요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세계 최고의 </a:t>
            </a:r>
            <a:r>
              <a:rPr lang="en-US" altLang="ko-KR" dirty="0"/>
              <a:t>3</a:t>
            </a:r>
            <a:r>
              <a:rPr lang="ko-KR" altLang="en-US" dirty="0"/>
              <a:t>가지 모델을 만들고 싶다</a:t>
            </a:r>
            <a:r>
              <a:rPr lang="en-US" altLang="ko-KR" dirty="0"/>
              <a:t>. BIG</a:t>
            </a:r>
            <a:r>
              <a:rPr lang="en-US" altLang="ko-KR" baseline="0" dirty="0"/>
              <a:t> 3 – </a:t>
            </a:r>
            <a:r>
              <a:rPr lang="ko-KR" altLang="en-US" baseline="0" dirty="0"/>
              <a:t>하던 일 열심히 하면 죽는다 라는 것을 배웠다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결국 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교훈을 얻었습니다</a:t>
            </a:r>
            <a:r>
              <a:rPr lang="en-US" altLang="ko-KR" baseline="0" dirty="0"/>
              <a:t>. Conversing </a:t>
            </a:r>
            <a:r>
              <a:rPr lang="ko-KR" altLang="en-US" baseline="0" dirty="0"/>
              <a:t>이 일어나면 </a:t>
            </a:r>
            <a:r>
              <a:rPr lang="en-US" altLang="ko-KR" baseline="0" dirty="0" err="1"/>
              <a:t>diversing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 일어나지 않을까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5280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7084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2447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4011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3014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8359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타지에서 이사온 경우나 </a:t>
            </a:r>
            <a:r>
              <a:rPr lang="ko-KR" altLang="en-US" dirty="0" err="1"/>
              <a:t>워킹맘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옆집에 누가 사는지도 모르는 현대인들이 </a:t>
            </a:r>
            <a:r>
              <a:rPr lang="ko-KR" altLang="en-US" baseline="0" dirty="0" err="1"/>
              <a:t>입소문</a:t>
            </a:r>
            <a:r>
              <a:rPr lang="ko-KR" altLang="en-US" baseline="0" dirty="0"/>
              <a:t> 만을 가지고 </a:t>
            </a:r>
            <a:r>
              <a:rPr lang="ko-KR" altLang="en-US" baseline="0" dirty="0" err="1"/>
              <a:t>어린이집을</a:t>
            </a:r>
            <a:r>
              <a:rPr lang="ko-KR" altLang="en-US" baseline="0" dirty="0"/>
              <a:t> 선택하기에는 어려움이 있다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ko-KR" altLang="en-US" baseline="0" dirty="0"/>
              <a:t>많은 </a:t>
            </a:r>
            <a:r>
              <a:rPr lang="ko-KR" altLang="en-US" baseline="0" dirty="0" err="1"/>
              <a:t>어린이집</a:t>
            </a:r>
            <a:r>
              <a:rPr lang="ko-KR" altLang="en-US" baseline="0" dirty="0"/>
              <a:t> 중에서 하나를 선택하는 것이 초보부모 또는 </a:t>
            </a:r>
            <a:r>
              <a:rPr lang="ko-KR" altLang="en-US" baseline="0" dirty="0" err="1"/>
              <a:t>오랜시간</a:t>
            </a:r>
            <a:r>
              <a:rPr lang="ko-KR" altLang="en-US" baseline="0" dirty="0"/>
              <a:t> 떨어져있어야 하는 맞벌이 부부들한테는 쉬운 선택이 아니다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ko-KR" altLang="en-US" dirty="0"/>
              <a:t>아이가 부모와 떨어져서 지내는 </a:t>
            </a:r>
            <a:r>
              <a:rPr lang="ko-KR" altLang="en-US" dirty="0" err="1"/>
              <a:t>어린이집의</a:t>
            </a:r>
            <a:r>
              <a:rPr lang="ko-KR" altLang="en-US" dirty="0"/>
              <a:t> 선택은 무엇보다 중요하다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376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타지에서 이사온 경우나 </a:t>
            </a:r>
            <a:r>
              <a:rPr lang="ko-KR" altLang="en-US" dirty="0" err="1"/>
              <a:t>워킹맘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옆집에 누가 사는지도 모르는 현대인들이 </a:t>
            </a:r>
            <a:r>
              <a:rPr lang="ko-KR" altLang="en-US" baseline="0" dirty="0" err="1"/>
              <a:t>입소문</a:t>
            </a:r>
            <a:r>
              <a:rPr lang="ko-KR" altLang="en-US" baseline="0" dirty="0"/>
              <a:t> 만을 가지고 </a:t>
            </a:r>
            <a:r>
              <a:rPr lang="ko-KR" altLang="en-US" baseline="0" dirty="0" err="1"/>
              <a:t>어린이집을</a:t>
            </a:r>
            <a:r>
              <a:rPr lang="ko-KR" altLang="en-US" baseline="0" dirty="0"/>
              <a:t> 선택하기에는 어려움이 있다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ko-KR" altLang="en-US" baseline="0" dirty="0"/>
              <a:t>많은 </a:t>
            </a:r>
            <a:r>
              <a:rPr lang="ko-KR" altLang="en-US" baseline="0" dirty="0" err="1"/>
              <a:t>어린이집</a:t>
            </a:r>
            <a:r>
              <a:rPr lang="ko-KR" altLang="en-US" baseline="0" dirty="0"/>
              <a:t> 중에서 하나를 선택하는 것이 초보부모 또는 </a:t>
            </a:r>
            <a:r>
              <a:rPr lang="ko-KR" altLang="en-US" baseline="0" dirty="0" err="1"/>
              <a:t>오랜시간</a:t>
            </a:r>
            <a:r>
              <a:rPr lang="ko-KR" altLang="en-US" baseline="0" dirty="0"/>
              <a:t> 떨어져있어야 하는 맞벌이 부부들한테는 쉬운 선택이 아니다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ko-KR" altLang="en-US" dirty="0"/>
              <a:t>아이가 부모와 떨어져서 지내는 </a:t>
            </a:r>
            <a:r>
              <a:rPr lang="ko-KR" altLang="en-US" dirty="0" err="1"/>
              <a:t>어린이집의</a:t>
            </a:r>
            <a:r>
              <a:rPr lang="ko-KR" altLang="en-US" dirty="0"/>
              <a:t> 선택은 무엇보다 중요하다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964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8958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8380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65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오늘의 발표는 크게 </a:t>
            </a:r>
            <a:r>
              <a:rPr lang="en-US" altLang="ko-KR" dirty="0"/>
              <a:t>3</a:t>
            </a:r>
            <a:r>
              <a:rPr lang="ko-KR" altLang="en-US" dirty="0"/>
              <a:t>파트로 나뉠 겁니다</a:t>
            </a:r>
            <a:r>
              <a:rPr lang="en-US" altLang="ko-KR" dirty="0"/>
              <a:t>. ~</a:t>
            </a:r>
            <a:r>
              <a:rPr lang="en-US" altLang="ko-KR" baseline="0" dirty="0"/>
              <a:t> </a:t>
            </a:r>
            <a:r>
              <a:rPr lang="ko-KR" altLang="en-US" baseline="0" dirty="0"/>
              <a:t>위에 목차 언급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1360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괘적하고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편안하게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은퇴 전 거주지 선택기준 교통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쾌적성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은퇴 후 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쾌적성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편의시설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en-US" altLang="ko-KR" sz="1200" baseline="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1" lang="en-US" altLang="ko-KR" sz="1200" baseline="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은퇴 전 선호 주택 유형 아파트 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단독주택</a:t>
            </a:r>
            <a:endParaRPr kumimoji="1" lang="en-US" altLang="ko-KR" sz="1200" baseline="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은퇴 후 전원주택 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아파트 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단독주택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1227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은퇴 전 거주지 선택기준 교통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쾌적성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은퇴 후 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쾌적성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편의시설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en-US" altLang="ko-KR" sz="1200" baseline="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1" lang="en-US" altLang="ko-KR" sz="1200" baseline="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은퇴 전 선호 주택 유형 아파트 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단독주택</a:t>
            </a:r>
            <a:endParaRPr kumimoji="1" lang="en-US" altLang="ko-KR" sz="1200" baseline="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은퇴 후 전원주택 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아파트 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단독주택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8720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3517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868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221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6661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8762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2422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3226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527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3864"/>
              </a:solidFill>
              <a:ea typeface="Nanum Gothic ExtraBold" panose="020D0604000000000000" pitchFamily="34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본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프로젝트는 </a:t>
            </a:r>
            <a:r>
              <a:rPr kumimoji="1"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StarGAN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모델을 </a:t>
            </a:r>
            <a:r>
              <a:rPr kumimoji="1"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이용 </a:t>
            </a:r>
            <a:r>
              <a:rPr kumimoji="1"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1"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원하는 제품 이미지를 빠르게 생성 기법 제안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AutoNum type="arabicParenR"/>
            </a:pPr>
            <a:r>
              <a:rPr kumimoji="1"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디자이너는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구상한 디자인의 도면을 스케치하게 된다</a:t>
            </a:r>
            <a:r>
              <a:rPr kumimoji="1"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28600" indent="-2286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AutoNum type="arabicParenR"/>
            </a:pPr>
            <a:r>
              <a:rPr kumimoji="1"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스케치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도면을 이용하여 실제로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렌더링을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진행하는데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….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3)</a:t>
            </a:r>
            <a:r>
              <a:rPr kumimoji="1" lang="en-US" altLang="ko-KR" sz="120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그러나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kumimoji="1"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렌더링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작업은 </a:t>
            </a:r>
            <a:r>
              <a:rPr kumimoji="1" lang="ko-KR" altLang="en-US" sz="1200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많은 시간과 인력을 필요</a:t>
            </a:r>
            <a:r>
              <a:rPr kumimoji="1" lang="ko-KR" altLang="en-US" sz="1200" u="sng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하게 된다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3864"/>
              </a:solidFill>
              <a:ea typeface="Nanum Gothic ExtraBold" panose="020D0604000000000000" pitchFamily="34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3864"/>
              </a:solidFill>
              <a:ea typeface="Nanum Gothic ExtraBold" panose="020D0604000000000000" pitchFamily="34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3864"/>
              </a:solidFill>
              <a:ea typeface="Nanum Gothic ExtraBold" panose="020D0604000000000000" pitchFamily="34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3864"/>
                </a:solidFill>
                <a:ea typeface="Nanum Gothic ExtraBold" panose="020D0604000000000000" pitchFamily="34" charset="-127"/>
              </a:rPr>
              <a:t>하지만 스케치 도면만으로는 </a:t>
            </a:r>
            <a:r>
              <a:rPr kumimoji="1" lang="ko-KR" altLang="en-US" sz="1200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3864"/>
                </a:solidFill>
                <a:ea typeface="Nanum Gothic ExtraBold" panose="020D0604000000000000" pitchFamily="34" charset="-127"/>
              </a:rPr>
              <a:t>실제적인 제품의 느낌을 얻기 어렵기 때문에 이러한 시행착오를 반복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3864"/>
                </a:solidFill>
                <a:ea typeface="Nanum Gothic ExtraBold" panose="020D0604000000000000" pitchFamily="34" charset="-127"/>
              </a:rPr>
              <a:t>하게 된다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3864"/>
                </a:solidFill>
                <a:ea typeface="Nanum Gothic ExtraBold" panose="020D0604000000000000" pitchFamily="34" charset="-127"/>
              </a:rPr>
              <a:t>. + </a:t>
            </a:r>
            <a:r>
              <a:rPr kumimoji="1" lang="ko-KR" altLang="en-US" sz="1200" b="1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3864"/>
                </a:solidFill>
                <a:ea typeface="Nanum Gothic ExtraBold" panose="020D0604000000000000" pitchFamily="34" charset="-127"/>
              </a:rPr>
              <a:t>다 만들어지기 전까지 결과를 볼 수 가 없다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3864"/>
                </a:solidFill>
                <a:ea typeface="Nanum Gothic ExtraBold" panose="020D0604000000000000" pitchFamily="34" charset="-127"/>
              </a:rPr>
              <a:t>.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본 프로젝트는 </a:t>
            </a:r>
            <a:r>
              <a:rPr kumimoji="1"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StarGAN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모델을 변형하여 디자이너가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원하는제품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이미지를 빠르게 생성할 수 있는 기법을 제안하고자 한다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사용자 입장에서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 만들어지기 전에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미리 </a:t>
            </a:r>
            <a:r>
              <a:rPr kumimoji="1" lang="ko-KR" altLang="en-US" sz="120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시뮬레이션해서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디자이너에게 설명할 수 있고 제안해볼 수 있다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280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684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이미지 데이터 크롤링 / 캐글 </a:t>
            </a:r>
            <a:r>
              <a:rPr lang="en-US" altLang="ko-KR" sz="1200" b="0" strike="noStrike" cap="none" dirty="0" err="1">
                <a:latin typeface="맑은 고딕" charset="0"/>
                <a:ea typeface="맑은 고딕" charset="0"/>
              </a:rPr>
              <a:t>데이터</a:t>
            </a: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strike="noStrike" cap="none" dirty="0" err="1" smtClean="0">
                <a:latin typeface="맑은 고딕" charset="0"/>
                <a:ea typeface="맑은 고딕" charset="0"/>
              </a:rPr>
              <a:t>사용</a:t>
            </a:r>
            <a:endParaRPr lang="en-US" altLang="ko-KR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64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err="1" smtClean="0">
                <a:latin typeface="맑은 고딕" charset="0"/>
                <a:ea typeface="맑은 고딕" charset="0"/>
              </a:rPr>
              <a:t>캐글</a:t>
            </a: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strike="noStrike" cap="none" dirty="0" err="1">
                <a:latin typeface="맑은 고딕" charset="0"/>
                <a:ea typeface="맑은 고딕" charset="0"/>
              </a:rPr>
              <a:t>데이터</a:t>
            </a: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strike="noStrike" cap="none" dirty="0" err="1" smtClean="0">
                <a:latin typeface="맑은 고딕" charset="0"/>
                <a:ea typeface="맑은 고딕" charset="0"/>
              </a:rPr>
              <a:t>사용</a:t>
            </a:r>
            <a:r>
              <a:rPr lang="en-US" altLang="ko-KR" sz="1200" b="0" strike="noStrike" cap="none" baseline="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1200" b="0" strike="noStrike" cap="none" baseline="0" dirty="0" smtClean="0">
                <a:latin typeface="맑은 고딕" charset="0"/>
                <a:ea typeface="맑은 고딕" charset="0"/>
              </a:rPr>
              <a:t>총 </a:t>
            </a:r>
            <a:r>
              <a:rPr lang="en-US" altLang="ko-KR" sz="1200" b="0" strike="noStrike" cap="none" baseline="0" dirty="0" smtClean="0">
                <a:latin typeface="맑은 고딕" charset="0"/>
                <a:ea typeface="맑은 고딕" charset="0"/>
              </a:rPr>
              <a:t>30</a:t>
            </a:r>
            <a:r>
              <a:rPr lang="ko-KR" altLang="en-US" sz="1200" b="0" strike="noStrike" cap="none" baseline="0" dirty="0" smtClean="0">
                <a:latin typeface="맑은 고딕" charset="0"/>
                <a:ea typeface="맑은 고딕" charset="0"/>
              </a:rPr>
              <a:t>기가의 이미지 데이터를 활용하고 있습니다</a:t>
            </a:r>
            <a:r>
              <a:rPr lang="en-US" altLang="ko-KR" sz="1200" b="0" strike="noStrike" cap="none" baseline="0" dirty="0" smtClean="0">
                <a:latin typeface="맑은 고딕" charset="0"/>
                <a:ea typeface="맑은 고딕" charset="0"/>
              </a:rPr>
              <a:t>. </a:t>
            </a:r>
            <a:r>
              <a:rPr lang="ko-KR" altLang="en-US" sz="1200" b="0" strike="noStrike" cap="none" baseline="0" dirty="0" smtClean="0">
                <a:latin typeface="맑은 고딕" charset="0"/>
                <a:ea typeface="맑은 고딕" charset="0"/>
              </a:rPr>
              <a:t> </a:t>
            </a:r>
            <a:endParaRPr lang="en-US" altLang="ko-KR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132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문제입니다 </a:t>
            </a:r>
            <a:r>
              <a:rPr lang="en-US" altLang="ko-KR" baseline="0" dirty="0"/>
              <a:t>(</a:t>
            </a:r>
            <a:r>
              <a:rPr lang="ko-KR" altLang="en-US" baseline="0" dirty="0"/>
              <a:t>맞추면 음료수하나</a:t>
            </a:r>
            <a:r>
              <a:rPr lang="en-US" altLang="ko-KR" baseline="0" dirty="0" smtClean="0"/>
              <a:t>? – </a:t>
            </a:r>
            <a:r>
              <a:rPr lang="ko-KR" altLang="en-US" baseline="0" dirty="0" smtClean="0"/>
              <a:t>저는 </a:t>
            </a:r>
            <a:r>
              <a:rPr lang="ko-KR" altLang="en-US" baseline="0" dirty="0" err="1" smtClean="0"/>
              <a:t>수저계급론에서</a:t>
            </a:r>
            <a:r>
              <a:rPr lang="ko-KR" altLang="en-US" baseline="0" dirty="0" smtClean="0"/>
              <a:t> 자유롭지 못하기 때문에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은수저 </a:t>
            </a:r>
            <a:r>
              <a:rPr lang="ko-KR" altLang="en-US" baseline="0" dirty="0" err="1" smtClean="0"/>
              <a:t>조장님께서</a:t>
            </a:r>
            <a:r>
              <a:rPr lang="ko-KR" altLang="en-US" baseline="0" dirty="0" smtClean="0"/>
              <a:t> 사은품 지급하실 예정 아이스 </a:t>
            </a:r>
            <a:r>
              <a:rPr lang="ko-KR" altLang="en-US" baseline="0" dirty="0" err="1" smtClean="0"/>
              <a:t>아메리카노</a:t>
            </a:r>
            <a:r>
              <a:rPr lang="en-US" altLang="ko-KR" baseline="0" dirty="0" smtClean="0"/>
              <a:t>.)</a:t>
            </a:r>
            <a:endParaRPr lang="en-US" altLang="ko-KR" baseline="0" dirty="0"/>
          </a:p>
          <a:p>
            <a:r>
              <a:rPr lang="ko-KR" altLang="en-US" baseline="0" dirty="0"/>
              <a:t>어떤 것이 실제 진짜 이미지이고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어떤 것이 기계가 생성한 가짜 이미지일까요</a:t>
            </a:r>
            <a:r>
              <a:rPr lang="en-US" altLang="ko-KR" baseline="0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00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GAN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최대한 그럴듯하게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보여지는 이미지를 생성하는 </a:t>
            </a:r>
            <a:r>
              <a:rPr kumimoji="1" lang="ko-KR" altLang="en-US" sz="120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모델 </a:t>
            </a:r>
            <a:r>
              <a:rPr kumimoji="1" lang="en-US" altLang="ko-KR" sz="120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kumimoji="1" lang="ko-KR" altLang="en-US" sz="120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서로 경쟁하면서 진화하는 적대적인 관계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아래 그림은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아주 간단히 설명한 그림입니다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1"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Adverarial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=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서로 적대적인 관계이고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서로 경쟁하면서 이미지를 생성 비교 판단 하는 모델입니다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목표는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결국 진짜와 가짜를 구분하기 힘든 모델을 만드는 </a:t>
            </a:r>
            <a:r>
              <a:rPr kumimoji="1" lang="ko-KR" altLang="en-US" sz="120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것 </a:t>
            </a:r>
            <a:r>
              <a:rPr kumimoji="1" lang="en-US" altLang="ko-KR" sz="120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kumimoji="1" lang="ko-KR" altLang="en-US" sz="120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그래서 위와 같은 그림이 만들어진다</a:t>
            </a:r>
            <a:r>
              <a:rPr kumimoji="1" lang="en-US" altLang="ko-KR" sz="120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kumimoji="1" lang="en-US" altLang="ko-KR" sz="1200" baseline="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MINIST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kumimoji="1" lang="en-US" altLang="ko-KR" sz="120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Discreminator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 학습을 하는 거죠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1" lang="ko-KR" altLang="en-US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결국 비슷하게 만들어짐</a:t>
            </a:r>
            <a:r>
              <a:rPr kumimoji="1" lang="en-US" altLang="ko-KR" sz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1629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여러 개의 모델을 쓰기엔</a:t>
            </a:r>
            <a:r>
              <a:rPr kumimoji="1"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.. </a:t>
            </a:r>
            <a:r>
              <a:rPr kumimoji="1"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이렇게 보시면</a:t>
            </a:r>
            <a:r>
              <a:rPr kumimoji="1"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, </a:t>
            </a:r>
            <a:r>
              <a:rPr kumimoji="1"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머리색</a:t>
            </a:r>
            <a:r>
              <a:rPr kumimoji="1"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바뀐 것</a:t>
            </a:r>
            <a:r>
              <a:rPr kumimoji="1"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, </a:t>
            </a:r>
            <a:r>
              <a:rPr kumimoji="1"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성변경한것</a:t>
            </a:r>
            <a:r>
              <a:rPr kumimoji="1"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, </a:t>
            </a:r>
            <a:r>
              <a:rPr kumimoji="1"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나이도 더 </a:t>
            </a:r>
            <a:r>
              <a:rPr kumimoji="1"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먹게하고</a:t>
            </a:r>
            <a:r>
              <a:rPr kumimoji="1"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, </a:t>
            </a:r>
            <a:r>
              <a:rPr kumimoji="1"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피부색도 하얀색으로 바꾸지요</a:t>
            </a:r>
            <a:r>
              <a:rPr kumimoji="1"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효율적</a:t>
            </a:r>
            <a:r>
              <a:rPr kumimoji="1" lang="ko-KR" altLang="en-US" sz="1200" b="1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측면에서 보면 </a:t>
            </a:r>
            <a:r>
              <a:rPr kumimoji="1" lang="en-US" altLang="ko-KR" sz="1200" b="1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_ </a:t>
            </a:r>
            <a:r>
              <a:rPr kumimoji="1"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쫌 많이</a:t>
            </a:r>
            <a:r>
              <a:rPr kumimoji="1"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.. </a:t>
            </a:r>
            <a:r>
              <a:rPr kumimoji="1"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아쉽다</a:t>
            </a:r>
            <a:r>
              <a:rPr kumimoji="1"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!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7012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가지 효율적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매우 효율적이다 </a:t>
            </a:r>
            <a:r>
              <a:rPr lang="ko-KR" altLang="en-US" dirty="0" err="1" smtClean="0"/>
              <a:t>생긴것도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별모양입니다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</a:t>
            </a:r>
            <a:r>
              <a:rPr lang="en-US" altLang="ko-KR" dirty="0" smtClean="0"/>
              <a:t>Star </a:t>
            </a:r>
            <a:r>
              <a:rPr lang="en-US" altLang="ko-KR" dirty="0" err="1" smtClean="0"/>
              <a:t>gan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23530-304B-CA49-8E4E-EA67F64B722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171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7ED3FEE-E033-C947-AF18-F13D2EE5A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E1E14E8-E460-8041-9445-9B0AB7A57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C8C2719-F868-CD4C-B171-0727A7AD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DA6EE-91C5-4BC6-B194-7C7BFF76EB17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A9778AF-7DEE-E149-B8C5-82A12B2A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173C107-166E-F248-AD3F-6CBEDA7E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711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A2545E7-5C18-584A-B044-560C4EA1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BF2B59B-B4BB-BC40-BDED-48A06440B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E3763E9-5FA5-174E-8A4D-9EE44ABF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98A7-6BF1-4F80-9DD0-82CE8D044DC8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A40CEE2-F80B-8D41-B849-45F471F2B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62E4456-9F74-F845-BCBC-977C6291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026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28AF26A-8881-E445-A58B-8A58B48A4A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5AE2BE7-D3AB-7744-B714-228B81629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979AEF7-0266-FD49-B69A-4703F7C0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DA012-F667-4189-BEF9-CB728824519D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C1D334C-F1D9-EB44-9C61-321E3B32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41CBFEF-A0AE-5D4C-89CE-FA5A665D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391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D7EAD17-0CFA-4E46-8F30-F508689F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8459CD0-05D9-7440-AE33-D93B26208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30979D4-60F8-3540-9DF8-06666E3D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EC979-956D-499A-830F-2A144A8CFA81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EAF326A-CFC3-3E46-A99E-1F8AA4B1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AE0A20F-6F14-254B-A2A2-C9DB64B0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6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3A06904-5D7B-0E45-A291-153413594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35AEC38-621B-D34D-9A1B-DECE6F72B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843B472-CB0E-4B44-AB28-9C1E5D73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FC87-9005-4293-B76D-E6DFCE597079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D795E8-369D-104D-A851-D68AA6E6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8D9E44A-B866-8E47-88AD-DA41A266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731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9DAC4C-7FD3-0548-B2D7-87D6BFAE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79FEAC-6E89-F347-BE72-F7157D606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CD83789-3FF7-CB45-A5AA-EC99378A9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9605316-6E01-584D-97E0-37E7DC6CB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723C5-9803-466F-9F18-12726A01E45C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62D1478-2232-7D4F-AD01-6A0E44077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BBE5215-0C89-0F4F-AEFB-A0AD3104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01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0ADA147-EB3C-C444-84C4-E0AEA05A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270EB49-405D-F844-B25F-FA92CD8CA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78B87D4-D00A-CC4A-A920-B9632BBF8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17224A9E-BDAF-0345-B331-8380F94BF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C1E609D2-27A4-BD48-838D-2BC8FCF06F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768CC46-BDFC-6043-9383-7E4F8BF0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E2C3-6E25-4D14-BAB2-EE2AB309DF57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375EE15-5D5D-0D4D-8977-FAD699DF2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B31217F-8E7A-0741-A545-8BFA4240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6345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2B1DCBE-E65A-E54D-8668-C393244E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D615F41-3262-7449-995F-93CE0648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875A-6291-4EAC-B096-C684678EC0B5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588DC83-0EA9-3643-BF57-E48167B2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80C1A7B-E264-DC42-9F51-6DA5E8A3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77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42CE5792-89CF-FC48-87B2-70C801B6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3A40-5531-4A42-AE8F-173BD0D12AEA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3FBF97D-3E15-6E46-80A5-FDA2B1E5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933FA2E-5221-0546-91FD-F8A51A61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638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1DC869A-3EEB-CE4B-B64B-FAE0B111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98B8659-1D0F-2B4D-87A1-F74FAFAE2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541062F-487E-4A47-B760-873AC1A63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2E38F8B-C009-C945-9D2D-6B07AFE6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48889-E0F5-458E-BA95-76C3EB4CCECD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737CB89-FC86-CF43-9BF3-047C7639A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2CFDDE0-53A7-D94F-841B-6B14DE3F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515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88BF42-9E3F-3247-BFF6-F1E83869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A176B6F-802F-254E-B020-E6E07830A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0F920F2-06B4-2949-A57A-A99AE2AA8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B227E5-EF51-C549-A467-B825ED17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7FB49-40EB-43BB-B090-3CDE96B1200D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CD7C997-3A4F-3B43-AE13-C847E3E8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973EA76-FD9C-0840-882F-89E9D83A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283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A876BADC-90D1-3F4C-BB54-64EE67BA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B200A91-0EE8-5D45-AEEA-70AFC3A60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2C8761A-C748-124D-B6E6-3A7A05EBF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11B8B-5494-46F7-A6DF-E6659375904F}" type="datetime1">
              <a:rPr kumimoji="1" lang="ko-KR" altLang="en-US" smtClean="0"/>
              <a:t>2019-08-14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B7E22AA-B6F5-6244-9EAB-A76CFE86E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FDE65F1-6EA6-824D-AFC2-114843ECE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A11A-1D58-FA47-BC8E-CB5EC96D6E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12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ABD01C6-34AA-4CD9-8E6C-845AB1138C22}"/>
              </a:ext>
            </a:extLst>
          </p:cNvPr>
          <p:cNvSpPr/>
          <p:nvPr/>
        </p:nvSpPr>
        <p:spPr>
          <a:xfrm>
            <a:off x="326299" y="1787223"/>
            <a:ext cx="6245189" cy="830997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디자인 하는 </a:t>
            </a:r>
            <a:r>
              <a:rPr kumimoji="1"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AI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A87BEC14-A3C8-48E5-B663-3A89D9E55456}"/>
              </a:ext>
            </a:extLst>
          </p:cNvPr>
          <p:cNvCxnSpPr>
            <a:cxnSpLocks/>
          </p:cNvCxnSpPr>
          <p:nvPr/>
        </p:nvCxnSpPr>
        <p:spPr>
          <a:xfrm>
            <a:off x="1036948" y="3530536"/>
            <a:ext cx="100961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482E64B-062A-4E65-A42A-56048EE0F0FA}"/>
              </a:ext>
            </a:extLst>
          </p:cNvPr>
          <p:cNvSpPr/>
          <p:nvPr/>
        </p:nvSpPr>
        <p:spPr>
          <a:xfrm>
            <a:off x="5323185" y="5894118"/>
            <a:ext cx="6090679" cy="40011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kumimoji="1"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kumimoji="1"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1"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어경권</a:t>
            </a:r>
            <a:r>
              <a:rPr kumimoji="1"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(PM), </a:t>
            </a:r>
            <a:r>
              <a:rPr kumimoji="1"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이도훈</a:t>
            </a:r>
            <a:r>
              <a:rPr kumimoji="1"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김민욱</a:t>
            </a:r>
            <a:r>
              <a:rPr kumimoji="1"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임수연</a:t>
            </a:r>
            <a:r>
              <a:rPr kumimoji="1"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kumimoji="1"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박성균</a:t>
            </a:r>
            <a:r>
              <a:rPr kumimoji="1"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진승욱</a:t>
            </a:r>
            <a:endParaRPr kumimoji="1"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object 4"/>
          <p:cNvSpPr/>
          <p:nvPr/>
        </p:nvSpPr>
        <p:spPr>
          <a:xfrm>
            <a:off x="2946139" y="6337260"/>
            <a:ext cx="8467725" cy="0"/>
          </a:xfrm>
          <a:custGeom>
            <a:avLst/>
            <a:gdLst/>
            <a:ahLst/>
            <a:cxnLst/>
            <a:rect l="l" t="t" r="r" b="b"/>
            <a:pathLst>
              <a:path w="8467725">
                <a:moveTo>
                  <a:pt x="0" y="0"/>
                </a:moveTo>
                <a:lnTo>
                  <a:pt x="8467254" y="1"/>
                </a:lnTo>
              </a:path>
            </a:pathLst>
          </a:custGeom>
          <a:ln w="63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4ABD01C6-34AA-4CD9-8E6C-845AB1138C22}"/>
              </a:ext>
            </a:extLst>
          </p:cNvPr>
          <p:cNvSpPr/>
          <p:nvPr/>
        </p:nvSpPr>
        <p:spPr>
          <a:xfrm>
            <a:off x="1509698" y="2924716"/>
            <a:ext cx="11005212" cy="58477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: Star </a:t>
            </a:r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GAN </a:t>
            </a:r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모델을 활용한</a:t>
            </a:r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, </a:t>
            </a:r>
            <a:r>
              <a:rPr kumimoji="1"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건축 디자인 시스템 </a:t>
            </a:r>
            <a:endParaRPr kumimoji="1" lang="en-US" altLang="ko-KR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725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423833" y="609188"/>
            <a:ext cx="11241117" cy="58477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 Star GAN</a:t>
            </a:r>
            <a:endParaRPr kumimoji="1"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DD6558F-0C60-44DF-907D-E27D990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35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 및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0A673DB5-0F30-442C-B303-8EFB07D3A762}"/>
              </a:ext>
            </a:extLst>
          </p:cNvPr>
          <p:cNvGrpSpPr/>
          <p:nvPr/>
        </p:nvGrpSpPr>
        <p:grpSpPr>
          <a:xfrm>
            <a:off x="1893518" y="1252303"/>
            <a:ext cx="8404964" cy="3708084"/>
            <a:chOff x="1828537" y="1252303"/>
            <a:chExt cx="8404964" cy="3708084"/>
          </a:xfrm>
        </p:grpSpPr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3BDF0429-F663-451D-A218-69595D7E316B}"/>
                </a:ext>
              </a:extLst>
            </p:cNvPr>
            <p:cNvGrpSpPr/>
            <p:nvPr/>
          </p:nvGrpSpPr>
          <p:grpSpPr>
            <a:xfrm>
              <a:off x="1958499" y="1253164"/>
              <a:ext cx="8275002" cy="3707223"/>
              <a:chOff x="1859944" y="1098418"/>
              <a:chExt cx="8349063" cy="3740403"/>
            </a:xfrm>
          </p:grpSpPr>
          <p:pic>
            <p:nvPicPr>
              <p:cNvPr id="3" name="그림 2">
                <a:extLst>
                  <a:ext uri="{FF2B5EF4-FFF2-40B4-BE49-F238E27FC236}">
                    <a16:creationId xmlns="" xmlns:a16="http://schemas.microsoft.com/office/drawing/2014/main" id="{04DAF2C1-8A87-4676-BB85-8E3804E9C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9944" y="1098418"/>
                <a:ext cx="8116084" cy="3641652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="" xmlns:a16="http://schemas.microsoft.com/office/drawing/2014/main" id="{4BC90DF4-48AC-4A37-9FC3-5F0F10AEE23B}"/>
                  </a:ext>
                </a:extLst>
              </p:cNvPr>
              <p:cNvSpPr/>
              <p:nvPr/>
            </p:nvSpPr>
            <p:spPr>
              <a:xfrm>
                <a:off x="8610600" y="4377156"/>
                <a:ext cx="1598407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1F6F0536-9429-4D31-A114-B4491CCFE9EB}"/>
                </a:ext>
              </a:extLst>
            </p:cNvPr>
            <p:cNvSpPr/>
            <p:nvPr/>
          </p:nvSpPr>
          <p:spPr>
            <a:xfrm>
              <a:off x="1828537" y="1252303"/>
              <a:ext cx="2394435" cy="3568407"/>
            </a:xfrm>
            <a:prstGeom prst="rect">
              <a:avLst/>
            </a:prstGeom>
            <a:noFill/>
            <a:ln w="50800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Rectangle 75">
            <a:extLst>
              <a:ext uri="{FF2B5EF4-FFF2-40B4-BE49-F238E27FC236}">
                <a16:creationId xmlns="" xmlns:a16="http://schemas.microsoft.com/office/drawing/2014/main" id="{19FF2D91-5992-4EF8-9D5F-6A0CD635A07C}"/>
              </a:ext>
            </a:extLst>
          </p:cNvPr>
          <p:cNvSpPr/>
          <p:nvPr/>
        </p:nvSpPr>
        <p:spPr>
          <a:xfrm>
            <a:off x="838200" y="5077513"/>
            <a:ext cx="10579528" cy="147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판별기는 사진이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real image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인지</a:t>
            </a:r>
            <a:r>
              <a:rPr kumimoji="1" lang="en-US" altLang="ko-KR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/ </a:t>
            </a:r>
            <a:r>
              <a:rPr kumimoji="1" lang="en-US" altLang="ko-KR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fake image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인지 구별</a:t>
            </a:r>
            <a:endParaRPr kumimoji="1" lang="en-US" altLang="ko-KR" sz="2400" dirty="0">
              <a:solidFill>
                <a:schemeClr val="tx1"/>
              </a:solidFill>
              <a:latin typeface="NanumBarunGothic" panose="020B0603020101020101" pitchFamily="34" charset="-127"/>
              <a:ea typeface="나눔고딕" panose="020D060400000000000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동시에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real image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라면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original domain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으로 분류하는 것을 학습</a:t>
            </a:r>
            <a:endParaRPr kumimoji="1" lang="en-US" altLang="ko-KR" sz="2400" dirty="0">
              <a:solidFill>
                <a:schemeClr val="tx1"/>
              </a:solidFill>
              <a:latin typeface="NanumBarunGothic" panose="020B0603020101020101" pitchFamily="34" charset="-127"/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3681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423833" y="609188"/>
            <a:ext cx="11241117" cy="58477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 Star GAN</a:t>
            </a:r>
            <a:endParaRPr kumimoji="1"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DD6558F-0C60-44DF-907D-E27D990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35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 및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3BDF0429-F663-451D-A218-69595D7E316B}"/>
              </a:ext>
            </a:extLst>
          </p:cNvPr>
          <p:cNvGrpSpPr/>
          <p:nvPr/>
        </p:nvGrpSpPr>
        <p:grpSpPr>
          <a:xfrm>
            <a:off x="1784336" y="1253164"/>
            <a:ext cx="8569941" cy="3970589"/>
            <a:chOff x="1859944" y="1098418"/>
            <a:chExt cx="8349063" cy="3740403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04DAF2C1-8A87-4676-BB85-8E3804E9C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944" y="1098418"/>
              <a:ext cx="8116084" cy="364165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4BC90DF4-48AC-4A37-9FC3-5F0F10AEE23B}"/>
                </a:ext>
              </a:extLst>
            </p:cNvPr>
            <p:cNvSpPr/>
            <p:nvPr/>
          </p:nvSpPr>
          <p:spPr>
            <a:xfrm>
              <a:off x="8610600" y="4377156"/>
              <a:ext cx="1598407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F6F0536-9429-4D31-A114-B4491CCFE9EB}"/>
              </a:ext>
            </a:extLst>
          </p:cNvPr>
          <p:cNvSpPr/>
          <p:nvPr/>
        </p:nvSpPr>
        <p:spPr>
          <a:xfrm>
            <a:off x="4115405" y="1193963"/>
            <a:ext cx="2120026" cy="4029790"/>
          </a:xfrm>
          <a:prstGeom prst="rect">
            <a:avLst/>
          </a:prstGeom>
          <a:noFill/>
          <a:ln w="508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75">
            <a:extLst>
              <a:ext uri="{FF2B5EF4-FFF2-40B4-BE49-F238E27FC236}">
                <a16:creationId xmlns="" xmlns:a16="http://schemas.microsoft.com/office/drawing/2014/main" id="{19FF2D91-5992-4EF8-9D5F-6A0CD635A07C}"/>
              </a:ext>
            </a:extLst>
          </p:cNvPr>
          <p:cNvSpPr/>
          <p:nvPr/>
        </p:nvSpPr>
        <p:spPr>
          <a:xfrm>
            <a:off x="838200" y="5392707"/>
            <a:ext cx="10579528" cy="957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생성기는 </a:t>
            </a:r>
            <a:r>
              <a:rPr kumimoji="1" lang="en-US" altLang="ko-KR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Input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으로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image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와 </a:t>
            </a:r>
            <a:r>
              <a:rPr kumimoji="1" lang="en-US" altLang="ko-KR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target domain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을 받아 </a:t>
            </a:r>
            <a:r>
              <a:rPr kumimoji="1" lang="en-US" altLang="ko-KR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fake image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를 생성</a:t>
            </a:r>
            <a:endParaRPr kumimoji="1" lang="en-US" altLang="ko-KR" sz="2400" dirty="0">
              <a:solidFill>
                <a:schemeClr val="tx1"/>
              </a:solidFill>
              <a:latin typeface="NanumBarunGothic" panose="020B0603020101020101" pitchFamily="34" charset="-127"/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619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95AD966-0847-D441-AA53-9D60EA39DFC7}"/>
              </a:ext>
            </a:extLst>
          </p:cNvPr>
          <p:cNvSpPr/>
          <p:nvPr/>
        </p:nvSpPr>
        <p:spPr>
          <a:xfrm>
            <a:off x="-2667290" y="1717867"/>
            <a:ext cx="1212766" cy="463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877EF31-8535-3643-B92A-87D56CB24826}"/>
              </a:ext>
            </a:extLst>
          </p:cNvPr>
          <p:cNvSpPr/>
          <p:nvPr/>
        </p:nvSpPr>
        <p:spPr>
          <a:xfrm>
            <a:off x="-2672130" y="2253502"/>
            <a:ext cx="1212766" cy="463647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423833" y="609188"/>
            <a:ext cx="11241117" cy="58477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 Star GAN</a:t>
            </a:r>
            <a:endParaRPr kumimoji="1"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DD6558F-0C60-44DF-907D-E27D990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35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 및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3BDF0429-F663-451D-A218-69595D7E316B}"/>
              </a:ext>
            </a:extLst>
          </p:cNvPr>
          <p:cNvGrpSpPr/>
          <p:nvPr/>
        </p:nvGrpSpPr>
        <p:grpSpPr>
          <a:xfrm>
            <a:off x="2023480" y="1253164"/>
            <a:ext cx="8275002" cy="3707223"/>
            <a:chOff x="1859944" y="1098418"/>
            <a:chExt cx="8349063" cy="3740403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04DAF2C1-8A87-4676-BB85-8E3804E9C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944" y="1098418"/>
              <a:ext cx="8116084" cy="364165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4BC90DF4-48AC-4A37-9FC3-5F0F10AEE23B}"/>
                </a:ext>
              </a:extLst>
            </p:cNvPr>
            <p:cNvSpPr/>
            <p:nvPr/>
          </p:nvSpPr>
          <p:spPr>
            <a:xfrm>
              <a:off x="8610600" y="4377156"/>
              <a:ext cx="1598407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F6F0536-9429-4D31-A114-B4491CCFE9EB}"/>
              </a:ext>
            </a:extLst>
          </p:cNvPr>
          <p:cNvSpPr/>
          <p:nvPr/>
        </p:nvSpPr>
        <p:spPr>
          <a:xfrm>
            <a:off x="6096000" y="1590806"/>
            <a:ext cx="1866378" cy="3251236"/>
          </a:xfrm>
          <a:prstGeom prst="rect">
            <a:avLst/>
          </a:prstGeom>
          <a:noFill/>
          <a:ln w="508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75">
            <a:extLst>
              <a:ext uri="{FF2B5EF4-FFF2-40B4-BE49-F238E27FC236}">
                <a16:creationId xmlns="" xmlns:a16="http://schemas.microsoft.com/office/drawing/2014/main" id="{19FF2D91-5992-4EF8-9D5F-6A0CD635A07C}"/>
              </a:ext>
            </a:extLst>
          </p:cNvPr>
          <p:cNvSpPr/>
          <p:nvPr/>
        </p:nvSpPr>
        <p:spPr>
          <a:xfrm>
            <a:off x="813917" y="4914760"/>
            <a:ext cx="10774633" cy="162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 생성기는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original domain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을 가지고 </a:t>
            </a:r>
            <a:r>
              <a:rPr kumimoji="1" lang="en-US" altLang="ko-KR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fake image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를 </a:t>
            </a:r>
            <a:r>
              <a:rPr kumimoji="1" lang="en-US" altLang="ko-KR" sz="2400" dirty="0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 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다시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original 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로 복원시도</a:t>
            </a:r>
            <a:endParaRPr kumimoji="1" lang="en-US" altLang="ko-KR" sz="2400" dirty="0">
              <a:solidFill>
                <a:schemeClr val="tx1"/>
              </a:solidFill>
              <a:latin typeface="NanumBarunGothic" panose="020B0603020101020101" pitchFamily="34" charset="-127"/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25257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95AD966-0847-D441-AA53-9D60EA39DFC7}"/>
              </a:ext>
            </a:extLst>
          </p:cNvPr>
          <p:cNvSpPr/>
          <p:nvPr/>
        </p:nvSpPr>
        <p:spPr>
          <a:xfrm>
            <a:off x="-2667290" y="1717867"/>
            <a:ext cx="1212766" cy="463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877EF31-8535-3643-B92A-87D56CB24826}"/>
              </a:ext>
            </a:extLst>
          </p:cNvPr>
          <p:cNvSpPr/>
          <p:nvPr/>
        </p:nvSpPr>
        <p:spPr>
          <a:xfrm>
            <a:off x="-2672130" y="2253502"/>
            <a:ext cx="1212766" cy="463647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423833" y="609188"/>
            <a:ext cx="11241117" cy="58477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 Star GAN</a:t>
            </a:r>
            <a:endParaRPr kumimoji="1"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DD6558F-0C60-44DF-907D-E27D990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35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 및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4DAF2C1-8A87-4676-BB85-8E3804E9C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480" y="1253164"/>
            <a:ext cx="8044090" cy="36093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BC90DF4-48AC-4A37-9FC3-5F0F10AEE23B}"/>
              </a:ext>
            </a:extLst>
          </p:cNvPr>
          <p:cNvSpPr/>
          <p:nvPr/>
        </p:nvSpPr>
        <p:spPr>
          <a:xfrm>
            <a:off x="8714254" y="4502817"/>
            <a:ext cx="1584228" cy="457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F6F0536-9429-4D31-A114-B4491CCFE9EB}"/>
              </a:ext>
            </a:extLst>
          </p:cNvPr>
          <p:cNvSpPr/>
          <p:nvPr/>
        </p:nvSpPr>
        <p:spPr>
          <a:xfrm>
            <a:off x="7753611" y="1217571"/>
            <a:ext cx="2414909" cy="3070245"/>
          </a:xfrm>
          <a:prstGeom prst="rect">
            <a:avLst/>
          </a:prstGeom>
          <a:noFill/>
          <a:ln w="508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75">
            <a:extLst>
              <a:ext uri="{FF2B5EF4-FFF2-40B4-BE49-F238E27FC236}">
                <a16:creationId xmlns="" xmlns:a16="http://schemas.microsoft.com/office/drawing/2014/main" id="{19FF2D91-5992-4EF8-9D5F-6A0CD635A07C}"/>
              </a:ext>
            </a:extLst>
          </p:cNvPr>
          <p:cNvSpPr/>
          <p:nvPr/>
        </p:nvSpPr>
        <p:spPr>
          <a:xfrm>
            <a:off x="858296" y="4966985"/>
            <a:ext cx="10579528" cy="162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 생성기는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real image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와 구분 불가능하고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,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 판별기에 의해 </a:t>
            </a:r>
            <a:r>
              <a:rPr kumimoji="1" lang="en-US" altLang="ko-KR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target</a:t>
            </a:r>
            <a:r>
              <a:rPr kumimoji="1" lang="ko-KR" altLang="en-US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 </a:t>
            </a:r>
            <a:r>
              <a:rPr kumimoji="1" lang="en-US" altLang="ko-KR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domain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이 </a:t>
            </a:r>
            <a:endParaRPr kumimoji="1" lang="en-US" altLang="ko-KR" sz="2400" dirty="0" smtClean="0">
              <a:solidFill>
                <a:schemeClr val="tx1"/>
              </a:solidFill>
              <a:latin typeface="NanumBarunGothic" panose="020B0603020101020101" pitchFamily="34" charset="-127"/>
              <a:ea typeface="나눔고딕" panose="020D0604000000000000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 </a:t>
            </a:r>
            <a:r>
              <a:rPr kumimoji="1" lang="en-US" altLang="ko-KR" sz="2400" dirty="0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    </a:t>
            </a:r>
            <a:r>
              <a:rPr kumimoji="1" lang="ko-KR" altLang="en-US" sz="2400" dirty="0" err="1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분류가능한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 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이미지를 생성하려 함</a:t>
            </a:r>
            <a:endParaRPr kumimoji="1" lang="en-US" altLang="ko-KR" sz="2400" dirty="0">
              <a:solidFill>
                <a:schemeClr val="tx1"/>
              </a:solidFill>
              <a:latin typeface="NanumBarunGothic" panose="020B0603020101020101" pitchFamily="34" charset="-127"/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47469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724371" y="694349"/>
            <a:ext cx="11241117" cy="46166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 예상 결과물</a:t>
            </a: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7B8B4C8B-8616-499D-B5D8-EC1108354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695" y="6324194"/>
            <a:ext cx="2743200" cy="365125"/>
          </a:xfrm>
        </p:spPr>
        <p:txBody>
          <a:bodyPr/>
          <a:lstStyle/>
          <a:p>
            <a:fld id="{55DCA11A-1D58-FA47-BC8E-CB5EC96D6E97}" type="slidenum">
              <a:rPr kumimoji="1" lang="ko-KR" altLang="en-US" smtClean="0"/>
              <a:t>14</a:t>
            </a:fld>
            <a:endParaRPr kumimoji="1"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6B8CA4F4-D261-45D3-8098-97B92E398D80}"/>
              </a:ext>
            </a:extLst>
          </p:cNvPr>
          <p:cNvGrpSpPr/>
          <p:nvPr/>
        </p:nvGrpSpPr>
        <p:grpSpPr>
          <a:xfrm>
            <a:off x="1032870" y="1782062"/>
            <a:ext cx="3066212" cy="2026487"/>
            <a:chOff x="883487" y="1273646"/>
            <a:chExt cx="3066212" cy="2026487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="" xmlns:a16="http://schemas.microsoft.com/office/drawing/2014/main" id="{FF724E9D-7B4F-4847-A821-AE661C17D605}"/>
                </a:ext>
              </a:extLst>
            </p:cNvPr>
            <p:cNvCxnSpPr>
              <a:cxnSpLocks/>
            </p:cNvCxnSpPr>
            <p:nvPr/>
          </p:nvCxnSpPr>
          <p:spPr>
            <a:xfrm>
              <a:off x="3333462" y="2286889"/>
              <a:ext cx="616237" cy="0"/>
            </a:xfrm>
            <a:prstGeom prst="straightConnector1">
              <a:avLst/>
            </a:prstGeom>
            <a:ln w="38100">
              <a:solidFill>
                <a:srgbClr val="2038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="" xmlns:a16="http://schemas.microsoft.com/office/drawing/2014/main" id="{B98A6AE7-BE62-4B66-88DB-E57423C4CC04}"/>
                </a:ext>
              </a:extLst>
            </p:cNvPr>
            <p:cNvGrpSpPr/>
            <p:nvPr/>
          </p:nvGrpSpPr>
          <p:grpSpPr>
            <a:xfrm>
              <a:off x="883487" y="1273646"/>
              <a:ext cx="2280809" cy="2026487"/>
              <a:chOff x="561561" y="1301227"/>
              <a:chExt cx="3676031" cy="326613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="" xmlns:a16="http://schemas.microsoft.com/office/drawing/2014/main" id="{DCC46FE7-DE17-4D23-A3F4-91EA89DAE6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5161" b="3544"/>
              <a:stretch/>
            </p:blipFill>
            <p:spPr>
              <a:xfrm>
                <a:off x="1470831" y="1301227"/>
                <a:ext cx="2766761" cy="1736199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="" xmlns:a16="http://schemas.microsoft.com/office/drawing/2014/main" id="{ECAB2B28-1D1C-447F-BDA6-EB41E17D9A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247" r="12538"/>
              <a:stretch/>
            </p:blipFill>
            <p:spPr>
              <a:xfrm>
                <a:off x="561561" y="2370415"/>
                <a:ext cx="2292263" cy="2196947"/>
              </a:xfrm>
              <a:prstGeom prst="rect">
                <a:avLst/>
              </a:prstGeom>
            </p:spPr>
          </p:pic>
        </p:grpSp>
      </p:grp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1C1A2FA-16E4-4B91-A621-D5127660997A}"/>
              </a:ext>
            </a:extLst>
          </p:cNvPr>
          <p:cNvSpPr txBox="1"/>
          <p:nvPr/>
        </p:nvSpPr>
        <p:spPr>
          <a:xfrm>
            <a:off x="1306914" y="3985447"/>
            <a:ext cx="2175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600" dirty="0" smtClean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건물 </a:t>
            </a:r>
            <a:r>
              <a:rPr lang="ko-KR" altLang="en-US" sz="1600" dirty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</a:t>
            </a:r>
            <a:endParaRPr lang="en-US" altLang="ko-KR" sz="1600" dirty="0">
              <a:ln>
                <a:solidFill>
                  <a:srgbClr val="203864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Input data</a:t>
            </a:r>
            <a:endParaRPr lang="ko-KR" altLang="en-US" sz="1600" dirty="0">
              <a:ln>
                <a:solidFill>
                  <a:srgbClr val="203864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04995240-FEAA-4DD7-8EC3-632559BD4442}"/>
              </a:ext>
            </a:extLst>
          </p:cNvPr>
          <p:cNvGrpSpPr/>
          <p:nvPr/>
        </p:nvGrpSpPr>
        <p:grpSpPr>
          <a:xfrm>
            <a:off x="4553380" y="1862269"/>
            <a:ext cx="1800000" cy="1800000"/>
            <a:chOff x="4449559" y="1199210"/>
            <a:chExt cx="1800000" cy="1800000"/>
          </a:xfrm>
        </p:grpSpPr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F1E240CA-A6C4-413D-88D0-D2F7CBC5E850}"/>
                </a:ext>
              </a:extLst>
            </p:cNvPr>
            <p:cNvSpPr>
              <a:spLocks/>
            </p:cNvSpPr>
            <p:nvPr/>
          </p:nvSpPr>
          <p:spPr>
            <a:xfrm>
              <a:off x="4449559" y="1199210"/>
              <a:ext cx="1800000" cy="1800000"/>
            </a:xfrm>
            <a:prstGeom prst="rect">
              <a:avLst/>
            </a:prstGeom>
            <a:noFill/>
            <a:ln w="444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 latinLnBrk="0">
                <a:defRPr/>
              </a:pPr>
              <a:endParaRPr kumimoji="0" lang="ko-KR" altLang="en-US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36F7400F-C373-478D-90DB-D5BB82302C38}"/>
                </a:ext>
              </a:extLst>
            </p:cNvPr>
            <p:cNvSpPr txBox="1"/>
            <p:nvPr/>
          </p:nvSpPr>
          <p:spPr>
            <a:xfrm>
              <a:off x="4528821" y="1824901"/>
              <a:ext cx="1641475" cy="835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StarGAN</a:t>
              </a:r>
              <a:endParaRPr lang="en-US" altLang="ko-KR" sz="1600" dirty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Model</a:t>
              </a:r>
              <a:endParaRPr lang="ko-KR" altLang="en-US" sz="1600" dirty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DEB9844D-0C35-4C54-A5D9-EE06DBC21979}"/>
              </a:ext>
            </a:extLst>
          </p:cNvPr>
          <p:cNvGrpSpPr/>
          <p:nvPr/>
        </p:nvGrpSpPr>
        <p:grpSpPr>
          <a:xfrm>
            <a:off x="1810949" y="3882305"/>
            <a:ext cx="5496258" cy="2644238"/>
            <a:chOff x="1452368" y="3770877"/>
            <a:chExt cx="5496258" cy="2644238"/>
          </a:xfrm>
        </p:grpSpPr>
        <p:cxnSp>
          <p:nvCxnSpPr>
            <p:cNvPr id="61" name="직선 화살표 연결선 60">
              <a:extLst>
                <a:ext uri="{FF2B5EF4-FFF2-40B4-BE49-F238E27FC236}">
                  <a16:creationId xmlns="" xmlns:a16="http://schemas.microsoft.com/office/drawing/2014/main" id="{F0AC8B46-FD7C-494C-BF6C-FD14E972BD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0602" y="3770877"/>
              <a:ext cx="8394" cy="513733"/>
            </a:xfrm>
            <a:prstGeom prst="straightConnector1">
              <a:avLst/>
            </a:prstGeom>
            <a:ln w="38100">
              <a:solidFill>
                <a:srgbClr val="2038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그룹 96">
              <a:extLst>
                <a:ext uri="{FF2B5EF4-FFF2-40B4-BE49-F238E27FC236}">
                  <a16:creationId xmlns="" xmlns:a16="http://schemas.microsoft.com/office/drawing/2014/main" id="{05C69694-E859-4008-AFB4-F97B7BEF49CF}"/>
                </a:ext>
              </a:extLst>
            </p:cNvPr>
            <p:cNvGrpSpPr/>
            <p:nvPr/>
          </p:nvGrpSpPr>
          <p:grpSpPr>
            <a:xfrm>
              <a:off x="1452368" y="4544573"/>
              <a:ext cx="5496258" cy="1870542"/>
              <a:chOff x="1041235" y="4786156"/>
              <a:chExt cx="5496258" cy="1870542"/>
            </a:xfrm>
          </p:grpSpPr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D6145D91-2EE7-4774-A4D5-9C614B376989}"/>
                  </a:ext>
                </a:extLst>
              </p:cNvPr>
              <p:cNvSpPr txBox="1"/>
              <p:nvPr/>
            </p:nvSpPr>
            <p:spPr>
              <a:xfrm>
                <a:off x="1041235" y="5305929"/>
                <a:ext cx="21759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2. </a:t>
                </a:r>
                <a:r>
                  <a:rPr lang="ko-KR" altLang="en-US" sz="1600" dirty="0" smtClean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건축 </a:t>
                </a:r>
                <a:r>
                  <a:rPr lang="ko-KR" altLang="en-US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양식 정보</a:t>
                </a:r>
                <a:endParaRPr lang="en-US" altLang="ko-KR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n-US" altLang="ko-KR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or </a:t>
                </a:r>
                <a:r>
                  <a:rPr lang="ko-KR" altLang="en-US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건축가</a:t>
                </a:r>
                <a:endParaRPr lang="en-US" altLang="ko-KR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n-US" altLang="ko-KR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Target Domain</a:t>
                </a:r>
                <a:r>
                  <a:rPr lang="ko-KR" altLang="en-US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600" dirty="0">
                    <a:ln>
                      <a:solidFill>
                        <a:srgbClr val="203864">
                          <a:alpha val="0"/>
                        </a:srgbClr>
                      </a:solidFill>
                    </a:ln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endParaRPr lang="ko-KR" altLang="en-US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="" xmlns:a16="http://schemas.microsoft.com/office/drawing/2014/main" id="{83CAEBC0-5C59-4F53-B731-2D23CA542182}"/>
                  </a:ext>
                </a:extLst>
              </p:cNvPr>
              <p:cNvGrpSpPr/>
              <p:nvPr/>
            </p:nvGrpSpPr>
            <p:grpSpPr>
              <a:xfrm>
                <a:off x="3042260" y="4786156"/>
                <a:ext cx="3495233" cy="1870542"/>
                <a:chOff x="4244043" y="4790645"/>
                <a:chExt cx="3495233" cy="1870542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="" xmlns:a16="http://schemas.microsoft.com/office/drawing/2014/main" id="{412FA6EB-1A2F-4D67-BF94-89E814B07B5D}"/>
                    </a:ext>
                  </a:extLst>
                </p:cNvPr>
                <p:cNvGrpSpPr/>
                <p:nvPr/>
              </p:nvGrpSpPr>
              <p:grpSpPr>
                <a:xfrm>
                  <a:off x="4244043" y="4790645"/>
                  <a:ext cx="3495233" cy="1870542"/>
                  <a:chOff x="4244043" y="4790645"/>
                  <a:chExt cx="3495233" cy="1870542"/>
                </a:xfrm>
              </p:grpSpPr>
              <p:pic>
                <p:nvPicPr>
                  <p:cNvPr id="24" name="그림 23">
                    <a:extLst>
                      <a:ext uri="{FF2B5EF4-FFF2-40B4-BE49-F238E27FC236}">
                        <a16:creationId xmlns="" xmlns:a16="http://schemas.microsoft.com/office/drawing/2014/main" id="{042E6EE6-8722-49FA-A9DA-6834FDFF2D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720666" y="4790645"/>
                    <a:ext cx="2304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18" name="그림 17">
                    <a:extLst>
                      <a:ext uri="{FF2B5EF4-FFF2-40B4-BE49-F238E27FC236}">
                        <a16:creationId xmlns="" xmlns:a16="http://schemas.microsoft.com/office/drawing/2014/main" id="{12664353-949F-4732-908F-D34BF0A57D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244043" y="5107625"/>
                    <a:ext cx="108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22" name="그림 21">
                    <a:extLst>
                      <a:ext uri="{FF2B5EF4-FFF2-40B4-BE49-F238E27FC236}">
                        <a16:creationId xmlns="" xmlns:a16="http://schemas.microsoft.com/office/drawing/2014/main" id="{B3C254E5-8782-413F-A9AF-55BCFDEFAB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819276" y="5221187"/>
                    <a:ext cx="1920000" cy="144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1" name="직사각형 30">
                  <a:extLst>
                    <a:ext uri="{FF2B5EF4-FFF2-40B4-BE49-F238E27FC236}">
                      <a16:creationId xmlns="" xmlns:a16="http://schemas.microsoft.com/office/drawing/2014/main" id="{7F815EFB-89B8-4BDC-8E4F-9549BC5AB42C}"/>
                    </a:ext>
                  </a:extLst>
                </p:cNvPr>
                <p:cNvSpPr/>
                <p:nvPr/>
              </p:nvSpPr>
              <p:spPr>
                <a:xfrm>
                  <a:off x="5158471" y="5506114"/>
                  <a:ext cx="1666376" cy="439605"/>
                </a:xfrm>
                <a:prstGeom prst="rect">
                  <a:avLst/>
                </a:prstGeom>
                <a:solidFill>
                  <a:srgbClr val="D5DCE4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/>
                    <a:t>modern</a:t>
                  </a:r>
                  <a:endParaRPr lang="ko-KR" altLang="en-US" sz="1600" dirty="0"/>
                </a:p>
              </p:txBody>
            </p:sp>
          </p:grpSp>
        </p:grpSp>
      </p:grpSp>
      <p:sp>
        <p:nvSpPr>
          <p:cNvPr id="75" name="object 10">
            <a:extLst>
              <a:ext uri="{FF2B5EF4-FFF2-40B4-BE49-F238E27FC236}">
                <a16:creationId xmlns="" xmlns:a16="http://schemas.microsoft.com/office/drawing/2014/main" id="{2909C343-E5D2-41D0-A05B-C13414B99BC9}"/>
              </a:ext>
            </a:extLst>
          </p:cNvPr>
          <p:cNvSpPr/>
          <p:nvPr/>
        </p:nvSpPr>
        <p:spPr>
          <a:xfrm>
            <a:off x="6800670" y="2309514"/>
            <a:ext cx="972819" cy="905510"/>
          </a:xfrm>
          <a:custGeom>
            <a:avLst/>
            <a:gdLst/>
            <a:ahLst/>
            <a:cxnLst/>
            <a:rect l="l" t="t" r="r" b="b"/>
            <a:pathLst>
              <a:path w="972820" h="905510">
                <a:moveTo>
                  <a:pt x="551053" y="0"/>
                </a:moveTo>
                <a:lnTo>
                  <a:pt x="551053" y="201675"/>
                </a:lnTo>
                <a:lnTo>
                  <a:pt x="0" y="201675"/>
                </a:lnTo>
                <a:lnTo>
                  <a:pt x="0" y="703580"/>
                </a:lnTo>
                <a:lnTo>
                  <a:pt x="551053" y="703580"/>
                </a:lnTo>
                <a:lnTo>
                  <a:pt x="551053" y="905256"/>
                </a:lnTo>
                <a:lnTo>
                  <a:pt x="972312" y="452627"/>
                </a:lnTo>
                <a:lnTo>
                  <a:pt x="551053" y="0"/>
                </a:lnTo>
                <a:close/>
              </a:path>
            </a:pathLst>
          </a:custGeom>
          <a:solidFill>
            <a:srgbClr val="2038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8">
            <a:extLst>
              <a:ext uri="{FF2B5EF4-FFF2-40B4-BE49-F238E27FC236}">
                <a16:creationId xmlns="" xmlns:a16="http://schemas.microsoft.com/office/drawing/2014/main" id="{4E8E4FF0-5060-409F-8452-527E0855A273}"/>
              </a:ext>
            </a:extLst>
          </p:cNvPr>
          <p:cNvSpPr/>
          <p:nvPr/>
        </p:nvSpPr>
        <p:spPr>
          <a:xfrm>
            <a:off x="-4759126" y="6445655"/>
            <a:ext cx="4455160" cy="425450"/>
          </a:xfrm>
          <a:custGeom>
            <a:avLst/>
            <a:gdLst/>
            <a:ahLst/>
            <a:cxnLst/>
            <a:rect l="l" t="t" r="r" b="b"/>
            <a:pathLst>
              <a:path w="4455160" h="425450">
                <a:moveTo>
                  <a:pt x="4383786" y="0"/>
                </a:moveTo>
                <a:lnTo>
                  <a:pt x="70865" y="0"/>
                </a:lnTo>
                <a:lnTo>
                  <a:pt x="43291" y="5568"/>
                </a:lnTo>
                <a:lnTo>
                  <a:pt x="20764" y="20754"/>
                </a:lnTo>
                <a:lnTo>
                  <a:pt x="5572" y="43280"/>
                </a:lnTo>
                <a:lnTo>
                  <a:pt x="0" y="70866"/>
                </a:lnTo>
                <a:lnTo>
                  <a:pt x="0" y="354330"/>
                </a:lnTo>
                <a:lnTo>
                  <a:pt x="5572" y="381915"/>
                </a:lnTo>
                <a:lnTo>
                  <a:pt x="20764" y="404441"/>
                </a:lnTo>
                <a:lnTo>
                  <a:pt x="43291" y="419627"/>
                </a:lnTo>
                <a:lnTo>
                  <a:pt x="70865" y="425196"/>
                </a:lnTo>
                <a:lnTo>
                  <a:pt x="4383786" y="425196"/>
                </a:lnTo>
                <a:lnTo>
                  <a:pt x="4411360" y="419627"/>
                </a:lnTo>
                <a:lnTo>
                  <a:pt x="4433887" y="404441"/>
                </a:lnTo>
                <a:lnTo>
                  <a:pt x="4449079" y="381915"/>
                </a:lnTo>
                <a:lnTo>
                  <a:pt x="4454652" y="354330"/>
                </a:lnTo>
                <a:lnTo>
                  <a:pt x="4454652" y="70866"/>
                </a:lnTo>
                <a:lnTo>
                  <a:pt x="4449079" y="43280"/>
                </a:lnTo>
                <a:lnTo>
                  <a:pt x="4433887" y="20754"/>
                </a:lnTo>
                <a:lnTo>
                  <a:pt x="4411360" y="5568"/>
                </a:lnTo>
                <a:lnTo>
                  <a:pt x="4383786" y="0"/>
                </a:lnTo>
                <a:close/>
              </a:path>
            </a:pathLst>
          </a:custGeom>
          <a:solidFill>
            <a:srgbClr val="D5D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2165D7AA-8BF6-40E8-B1C3-6CDD393FA353}"/>
              </a:ext>
            </a:extLst>
          </p:cNvPr>
          <p:cNvGrpSpPr/>
          <p:nvPr/>
        </p:nvGrpSpPr>
        <p:grpSpPr>
          <a:xfrm>
            <a:off x="8034230" y="817969"/>
            <a:ext cx="3651108" cy="3888601"/>
            <a:chOff x="8451647" y="744359"/>
            <a:chExt cx="3651108" cy="3888601"/>
          </a:xfrm>
        </p:grpSpPr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80FC1823-084A-4DE2-BC20-8B83A072EC55}"/>
                </a:ext>
              </a:extLst>
            </p:cNvPr>
            <p:cNvSpPr txBox="1"/>
            <p:nvPr/>
          </p:nvSpPr>
          <p:spPr>
            <a:xfrm>
              <a:off x="9044086" y="3653076"/>
              <a:ext cx="2641252" cy="58477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3. </a:t>
              </a:r>
              <a:r>
                <a:rPr lang="ko-KR" altLang="en-US" sz="1600" dirty="0" smtClean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새로운 </a:t>
              </a:r>
              <a:r>
                <a:rPr lang="ko-KR" altLang="en-US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이미지</a:t>
              </a:r>
              <a:endParaRPr lang="en-US" altLang="ko-KR" sz="1600" dirty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en-US" altLang="ko-KR" sz="1600" dirty="0">
                  <a:ln>
                    <a:solidFill>
                      <a:srgbClr val="203864">
                        <a:alpha val="0"/>
                      </a:srgbClr>
                    </a:solidFill>
                  </a:ln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Modern style house</a:t>
              </a:r>
              <a:endParaRPr lang="ko-KR" altLang="en-US" sz="1600" dirty="0">
                <a:ln>
                  <a:solidFill>
                    <a:srgbClr val="203864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7EE7A04C-A8B3-4BFA-AC74-414AB8F1B73A}"/>
                </a:ext>
              </a:extLst>
            </p:cNvPr>
            <p:cNvGrpSpPr/>
            <p:nvPr/>
          </p:nvGrpSpPr>
          <p:grpSpPr>
            <a:xfrm>
              <a:off x="8703934" y="952968"/>
              <a:ext cx="2977659" cy="2457091"/>
              <a:chOff x="8836554" y="1492345"/>
              <a:chExt cx="2977659" cy="2457091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="" xmlns:a16="http://schemas.microsoft.com/office/drawing/2014/main" id="{2E18EDCE-CCC5-4D79-B4D5-A7BF371D4839}"/>
                  </a:ext>
                </a:extLst>
              </p:cNvPr>
              <p:cNvGrpSpPr/>
              <p:nvPr/>
            </p:nvGrpSpPr>
            <p:grpSpPr>
              <a:xfrm>
                <a:off x="8836554" y="1492345"/>
                <a:ext cx="2977659" cy="2457091"/>
                <a:chOff x="8836554" y="1492345"/>
                <a:chExt cx="2977659" cy="2457091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="" xmlns:a16="http://schemas.microsoft.com/office/drawing/2014/main" id="{ABD51BAE-2325-4F1B-B31A-3C0BEB3693CD}"/>
                    </a:ext>
                  </a:extLst>
                </p:cNvPr>
                <p:cNvGrpSpPr/>
                <p:nvPr/>
              </p:nvGrpSpPr>
              <p:grpSpPr>
                <a:xfrm>
                  <a:off x="8888627" y="1647610"/>
                  <a:ext cx="2896970" cy="2193130"/>
                  <a:chOff x="8888627" y="1647610"/>
                  <a:chExt cx="2896970" cy="2193130"/>
                </a:xfrm>
              </p:grpSpPr>
              <p:pic>
                <p:nvPicPr>
                  <p:cNvPr id="85" name="그림 84">
                    <a:extLst>
                      <a:ext uri="{FF2B5EF4-FFF2-40B4-BE49-F238E27FC236}">
                        <a16:creationId xmlns="" xmlns:a16="http://schemas.microsoft.com/office/drawing/2014/main" id="{252490F0-6508-4C94-A02F-79B861980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888627" y="2448639"/>
                    <a:ext cx="2175931" cy="1392101"/>
                  </a:xfrm>
                  <a:prstGeom prst="rect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</p:pic>
              <p:pic>
                <p:nvPicPr>
                  <p:cNvPr id="84" name="그림 83">
                    <a:extLst>
                      <a:ext uri="{FF2B5EF4-FFF2-40B4-BE49-F238E27FC236}">
                        <a16:creationId xmlns="" xmlns:a16="http://schemas.microsoft.com/office/drawing/2014/main" id="{6DF6B34C-B401-490C-8C3E-08F90CABFB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9574214" y="1647610"/>
                    <a:ext cx="2211383" cy="1461698"/>
                  </a:xfrm>
                  <a:prstGeom prst="rect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88" name="직사각형 87">
                  <a:extLst>
                    <a:ext uri="{FF2B5EF4-FFF2-40B4-BE49-F238E27FC236}">
                      <a16:creationId xmlns="" xmlns:a16="http://schemas.microsoft.com/office/drawing/2014/main" id="{7C08882A-CE32-4621-8434-A70395A0B105}"/>
                    </a:ext>
                  </a:extLst>
                </p:cNvPr>
                <p:cNvSpPr/>
                <p:nvPr/>
              </p:nvSpPr>
              <p:spPr>
                <a:xfrm>
                  <a:off x="8836554" y="1492345"/>
                  <a:ext cx="2977659" cy="2457091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5715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="" xmlns:a16="http://schemas.microsoft.com/office/drawing/2014/main" id="{35342651-B10A-4730-8CDB-B080A29AA48A}"/>
                  </a:ext>
                </a:extLst>
              </p:cNvPr>
              <p:cNvGrpSpPr/>
              <p:nvPr/>
            </p:nvGrpSpPr>
            <p:grpSpPr>
              <a:xfrm>
                <a:off x="9689255" y="2389669"/>
                <a:ext cx="1272256" cy="551545"/>
                <a:chOff x="9197958" y="2241759"/>
                <a:chExt cx="2109263" cy="914402"/>
              </a:xfrm>
            </p:grpSpPr>
            <p:pic>
              <p:nvPicPr>
                <p:cNvPr id="93" name="그림 92">
                  <a:extLst>
                    <a:ext uri="{FF2B5EF4-FFF2-40B4-BE49-F238E27FC236}">
                      <a16:creationId xmlns="" xmlns:a16="http://schemas.microsoft.com/office/drawing/2014/main" id="{EAFC08C0-28F7-4A91-A301-CEBD21E8A5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97958" y="2241759"/>
                  <a:ext cx="914402" cy="91440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94" name="그림 93">
                  <a:extLst>
                    <a:ext uri="{FF2B5EF4-FFF2-40B4-BE49-F238E27FC236}">
                      <a16:creationId xmlns="" xmlns:a16="http://schemas.microsoft.com/office/drawing/2014/main" id="{A5C3C4AA-635D-4905-A37F-073A55609C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95388" y="2241759"/>
                  <a:ext cx="914402" cy="91440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  <p:pic>
              <p:nvPicPr>
                <p:cNvPr id="95" name="그림 94">
                  <a:extLst>
                    <a:ext uri="{FF2B5EF4-FFF2-40B4-BE49-F238E27FC236}">
                      <a16:creationId xmlns="" xmlns:a16="http://schemas.microsoft.com/office/drawing/2014/main" id="{B0366862-AF14-4930-B8C2-92D2B44F7D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92819" y="2241759"/>
                  <a:ext cx="914402" cy="914402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</p:pic>
          </p:grpSp>
        </p:grp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F1E240CA-A6C4-413D-88D0-D2F7CBC5E850}"/>
                </a:ext>
              </a:extLst>
            </p:cNvPr>
            <p:cNvSpPr/>
            <p:nvPr/>
          </p:nvSpPr>
          <p:spPr>
            <a:xfrm>
              <a:off x="8451647" y="744359"/>
              <a:ext cx="3651108" cy="3888601"/>
            </a:xfrm>
            <a:prstGeom prst="rect">
              <a:avLst/>
            </a:prstGeom>
            <a:noFill/>
            <a:ln w="57150">
              <a:solidFill>
                <a:srgbClr val="20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457200" latinLnBrk="0">
                <a:defRPr/>
              </a:pPr>
              <a:endParaRPr kumimoji="0" lang="ko-KR" altLang="en-US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35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 및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D0CFD99E-261C-4C88-97AF-9D4679B0A2CE}"/>
              </a:ext>
            </a:extLst>
          </p:cNvPr>
          <p:cNvSpPr>
            <a:spLocks/>
          </p:cNvSpPr>
          <p:nvPr/>
        </p:nvSpPr>
        <p:spPr>
          <a:xfrm>
            <a:off x="-3935916" y="2445444"/>
            <a:ext cx="2453640" cy="5238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FFFF"/>
                </a:solidFill>
                <a:latin typeface="나눔고딕" charset="0"/>
                <a:ea typeface="나눔고딕" charset="0"/>
              </a:rPr>
              <a:t>Crolling</a:t>
            </a:r>
            <a:endParaRPr lang="ko-KR" altLang="en-US" sz="1800" b="0" strike="noStrike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48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423833" y="609188"/>
            <a:ext cx="11241117" cy="46166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Step1 : UI – Input Image</a:t>
            </a:r>
            <a:endParaRPr kumimoji="1"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7B8B4C8B-8616-499D-B5D8-EC1108354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3427" y="6324194"/>
            <a:ext cx="2743200" cy="365125"/>
          </a:xfrm>
        </p:spPr>
        <p:txBody>
          <a:bodyPr/>
          <a:lstStyle/>
          <a:p>
            <a:fld id="{55DCA11A-1D58-FA47-BC8E-CB5EC96D6E97}" type="slidenum">
              <a:rPr kumimoji="1" lang="ko-KR" altLang="en-US" smtClean="0"/>
              <a:t>15</a:t>
            </a:fld>
            <a:endParaRPr kumimoji="1" lang="ko-KR" altLang="en-US"/>
          </a:p>
        </p:txBody>
      </p:sp>
      <p:sp>
        <p:nvSpPr>
          <p:cNvPr id="76" name="object 8">
            <a:extLst>
              <a:ext uri="{FF2B5EF4-FFF2-40B4-BE49-F238E27FC236}">
                <a16:creationId xmlns="" xmlns:a16="http://schemas.microsoft.com/office/drawing/2014/main" id="{4E8E4FF0-5060-409F-8452-527E0855A273}"/>
              </a:ext>
            </a:extLst>
          </p:cNvPr>
          <p:cNvSpPr/>
          <p:nvPr/>
        </p:nvSpPr>
        <p:spPr>
          <a:xfrm>
            <a:off x="-4759126" y="6445655"/>
            <a:ext cx="4455160" cy="425450"/>
          </a:xfrm>
          <a:custGeom>
            <a:avLst/>
            <a:gdLst/>
            <a:ahLst/>
            <a:cxnLst/>
            <a:rect l="l" t="t" r="r" b="b"/>
            <a:pathLst>
              <a:path w="4455160" h="425450">
                <a:moveTo>
                  <a:pt x="4383786" y="0"/>
                </a:moveTo>
                <a:lnTo>
                  <a:pt x="70865" y="0"/>
                </a:lnTo>
                <a:lnTo>
                  <a:pt x="43291" y="5568"/>
                </a:lnTo>
                <a:lnTo>
                  <a:pt x="20764" y="20754"/>
                </a:lnTo>
                <a:lnTo>
                  <a:pt x="5572" y="43280"/>
                </a:lnTo>
                <a:lnTo>
                  <a:pt x="0" y="70866"/>
                </a:lnTo>
                <a:lnTo>
                  <a:pt x="0" y="354330"/>
                </a:lnTo>
                <a:lnTo>
                  <a:pt x="5572" y="381915"/>
                </a:lnTo>
                <a:lnTo>
                  <a:pt x="20764" y="404441"/>
                </a:lnTo>
                <a:lnTo>
                  <a:pt x="43291" y="419627"/>
                </a:lnTo>
                <a:lnTo>
                  <a:pt x="70865" y="425196"/>
                </a:lnTo>
                <a:lnTo>
                  <a:pt x="4383786" y="425196"/>
                </a:lnTo>
                <a:lnTo>
                  <a:pt x="4411360" y="419627"/>
                </a:lnTo>
                <a:lnTo>
                  <a:pt x="4433887" y="404441"/>
                </a:lnTo>
                <a:lnTo>
                  <a:pt x="4449079" y="381915"/>
                </a:lnTo>
                <a:lnTo>
                  <a:pt x="4454652" y="354330"/>
                </a:lnTo>
                <a:lnTo>
                  <a:pt x="4454652" y="70866"/>
                </a:lnTo>
                <a:lnTo>
                  <a:pt x="4449079" y="43280"/>
                </a:lnTo>
                <a:lnTo>
                  <a:pt x="4433887" y="20754"/>
                </a:lnTo>
                <a:lnTo>
                  <a:pt x="4411360" y="5568"/>
                </a:lnTo>
                <a:lnTo>
                  <a:pt x="4383786" y="0"/>
                </a:lnTo>
                <a:close/>
              </a:path>
            </a:pathLst>
          </a:custGeom>
          <a:solidFill>
            <a:srgbClr val="D5D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94BDE5F-D36C-486E-9217-EAF81989A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3" b="6013"/>
          <a:stretch/>
        </p:blipFill>
        <p:spPr>
          <a:xfrm>
            <a:off x="537098" y="1375546"/>
            <a:ext cx="11479866" cy="5495559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5A81C855-F973-4814-B59A-3240FE97692B}"/>
              </a:ext>
            </a:extLst>
          </p:cNvPr>
          <p:cNvGrpSpPr/>
          <p:nvPr/>
        </p:nvGrpSpPr>
        <p:grpSpPr>
          <a:xfrm>
            <a:off x="527050" y="2969213"/>
            <a:ext cx="4446884" cy="3720106"/>
            <a:chOff x="561561" y="1301227"/>
            <a:chExt cx="3676031" cy="3266135"/>
          </a:xfrm>
        </p:grpSpPr>
        <p:pic>
          <p:nvPicPr>
            <p:cNvPr id="46" name="그림 45">
              <a:extLst>
                <a:ext uri="{FF2B5EF4-FFF2-40B4-BE49-F238E27FC236}">
                  <a16:creationId xmlns="" xmlns:a16="http://schemas.microsoft.com/office/drawing/2014/main" id="{005E7124-FF23-45E7-81E9-91BFBC147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161" b="3544"/>
            <a:stretch/>
          </p:blipFill>
          <p:spPr>
            <a:xfrm>
              <a:off x="1470831" y="1301227"/>
              <a:ext cx="2766761" cy="1736199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="" xmlns:a16="http://schemas.microsoft.com/office/drawing/2014/main" id="{2D1F0B9E-EEF9-4905-983B-20A9CFAE4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247" r="12538"/>
            <a:stretch/>
          </p:blipFill>
          <p:spPr>
            <a:xfrm>
              <a:off x="561561" y="2370415"/>
              <a:ext cx="2292263" cy="2196947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9301B893-A76F-4EC0-9461-5C4C4C905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943" y="1995638"/>
            <a:ext cx="2271416" cy="12665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550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결과물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(Demo)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5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423833" y="609188"/>
            <a:ext cx="11241117" cy="46166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Step2 : UI – Select Domain</a:t>
            </a:r>
            <a:endParaRPr kumimoji="1"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7B8B4C8B-8616-499D-B5D8-EC1108354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3427" y="6324194"/>
            <a:ext cx="2743200" cy="365125"/>
          </a:xfrm>
        </p:spPr>
        <p:txBody>
          <a:bodyPr/>
          <a:lstStyle/>
          <a:p>
            <a:fld id="{55DCA11A-1D58-FA47-BC8E-CB5EC96D6E97}" type="slidenum">
              <a:rPr kumimoji="1" lang="ko-KR" altLang="en-US" smtClean="0"/>
              <a:t>16</a:t>
            </a:fld>
            <a:endParaRPr kumimoji="1" lang="ko-KR" altLang="en-US"/>
          </a:p>
        </p:txBody>
      </p:sp>
      <p:sp>
        <p:nvSpPr>
          <p:cNvPr id="76" name="object 8">
            <a:extLst>
              <a:ext uri="{FF2B5EF4-FFF2-40B4-BE49-F238E27FC236}">
                <a16:creationId xmlns="" xmlns:a16="http://schemas.microsoft.com/office/drawing/2014/main" id="{4E8E4FF0-5060-409F-8452-527E0855A273}"/>
              </a:ext>
            </a:extLst>
          </p:cNvPr>
          <p:cNvSpPr/>
          <p:nvPr/>
        </p:nvSpPr>
        <p:spPr>
          <a:xfrm>
            <a:off x="-4759126" y="6445655"/>
            <a:ext cx="4455160" cy="425450"/>
          </a:xfrm>
          <a:custGeom>
            <a:avLst/>
            <a:gdLst/>
            <a:ahLst/>
            <a:cxnLst/>
            <a:rect l="l" t="t" r="r" b="b"/>
            <a:pathLst>
              <a:path w="4455160" h="425450">
                <a:moveTo>
                  <a:pt x="4383786" y="0"/>
                </a:moveTo>
                <a:lnTo>
                  <a:pt x="70865" y="0"/>
                </a:lnTo>
                <a:lnTo>
                  <a:pt x="43291" y="5568"/>
                </a:lnTo>
                <a:lnTo>
                  <a:pt x="20764" y="20754"/>
                </a:lnTo>
                <a:lnTo>
                  <a:pt x="5572" y="43280"/>
                </a:lnTo>
                <a:lnTo>
                  <a:pt x="0" y="70866"/>
                </a:lnTo>
                <a:lnTo>
                  <a:pt x="0" y="354330"/>
                </a:lnTo>
                <a:lnTo>
                  <a:pt x="5572" y="381915"/>
                </a:lnTo>
                <a:lnTo>
                  <a:pt x="20764" y="404441"/>
                </a:lnTo>
                <a:lnTo>
                  <a:pt x="43291" y="419627"/>
                </a:lnTo>
                <a:lnTo>
                  <a:pt x="70865" y="425196"/>
                </a:lnTo>
                <a:lnTo>
                  <a:pt x="4383786" y="425196"/>
                </a:lnTo>
                <a:lnTo>
                  <a:pt x="4411360" y="419627"/>
                </a:lnTo>
                <a:lnTo>
                  <a:pt x="4433887" y="404441"/>
                </a:lnTo>
                <a:lnTo>
                  <a:pt x="4449079" y="381915"/>
                </a:lnTo>
                <a:lnTo>
                  <a:pt x="4454652" y="354330"/>
                </a:lnTo>
                <a:lnTo>
                  <a:pt x="4454652" y="70866"/>
                </a:lnTo>
                <a:lnTo>
                  <a:pt x="4449079" y="43280"/>
                </a:lnTo>
                <a:lnTo>
                  <a:pt x="4433887" y="20754"/>
                </a:lnTo>
                <a:lnTo>
                  <a:pt x="4411360" y="5568"/>
                </a:lnTo>
                <a:lnTo>
                  <a:pt x="4383786" y="0"/>
                </a:lnTo>
                <a:close/>
              </a:path>
            </a:pathLst>
          </a:custGeom>
          <a:solidFill>
            <a:srgbClr val="D5D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6DC871B-1344-43A3-AE74-680C52E97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1282043"/>
            <a:ext cx="13565948" cy="7630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E7F4477-A678-4F5E-A7BA-61724CBA9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338" y="5171450"/>
            <a:ext cx="796026" cy="6831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550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결과물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(Demo)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0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562689" y="676417"/>
            <a:ext cx="11241117" cy="46166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Step3 : UI - Result</a:t>
            </a:r>
            <a:endParaRPr kumimoji="1"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7B8B4C8B-8616-499D-B5D8-EC1108354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3427" y="6324194"/>
            <a:ext cx="2743200" cy="365125"/>
          </a:xfrm>
        </p:spPr>
        <p:txBody>
          <a:bodyPr/>
          <a:lstStyle/>
          <a:p>
            <a:fld id="{55DCA11A-1D58-FA47-BC8E-CB5EC96D6E97}" type="slidenum">
              <a:rPr kumimoji="1" lang="ko-KR" altLang="en-US" smtClean="0"/>
              <a:t>17</a:t>
            </a:fld>
            <a:endParaRPr kumimoji="1" lang="ko-KR" altLang="en-US"/>
          </a:p>
        </p:txBody>
      </p:sp>
      <p:sp>
        <p:nvSpPr>
          <p:cNvPr id="76" name="object 8">
            <a:extLst>
              <a:ext uri="{FF2B5EF4-FFF2-40B4-BE49-F238E27FC236}">
                <a16:creationId xmlns="" xmlns:a16="http://schemas.microsoft.com/office/drawing/2014/main" id="{4E8E4FF0-5060-409F-8452-527E0855A273}"/>
              </a:ext>
            </a:extLst>
          </p:cNvPr>
          <p:cNvSpPr/>
          <p:nvPr/>
        </p:nvSpPr>
        <p:spPr>
          <a:xfrm>
            <a:off x="-4759126" y="6445655"/>
            <a:ext cx="4455160" cy="425450"/>
          </a:xfrm>
          <a:custGeom>
            <a:avLst/>
            <a:gdLst/>
            <a:ahLst/>
            <a:cxnLst/>
            <a:rect l="l" t="t" r="r" b="b"/>
            <a:pathLst>
              <a:path w="4455160" h="425450">
                <a:moveTo>
                  <a:pt x="4383786" y="0"/>
                </a:moveTo>
                <a:lnTo>
                  <a:pt x="70865" y="0"/>
                </a:lnTo>
                <a:lnTo>
                  <a:pt x="43291" y="5568"/>
                </a:lnTo>
                <a:lnTo>
                  <a:pt x="20764" y="20754"/>
                </a:lnTo>
                <a:lnTo>
                  <a:pt x="5572" y="43280"/>
                </a:lnTo>
                <a:lnTo>
                  <a:pt x="0" y="70866"/>
                </a:lnTo>
                <a:lnTo>
                  <a:pt x="0" y="354330"/>
                </a:lnTo>
                <a:lnTo>
                  <a:pt x="5572" y="381915"/>
                </a:lnTo>
                <a:lnTo>
                  <a:pt x="20764" y="404441"/>
                </a:lnTo>
                <a:lnTo>
                  <a:pt x="43291" y="419627"/>
                </a:lnTo>
                <a:lnTo>
                  <a:pt x="70865" y="425196"/>
                </a:lnTo>
                <a:lnTo>
                  <a:pt x="4383786" y="425196"/>
                </a:lnTo>
                <a:lnTo>
                  <a:pt x="4411360" y="419627"/>
                </a:lnTo>
                <a:lnTo>
                  <a:pt x="4433887" y="404441"/>
                </a:lnTo>
                <a:lnTo>
                  <a:pt x="4449079" y="381915"/>
                </a:lnTo>
                <a:lnTo>
                  <a:pt x="4454652" y="354330"/>
                </a:lnTo>
                <a:lnTo>
                  <a:pt x="4454652" y="70866"/>
                </a:lnTo>
                <a:lnTo>
                  <a:pt x="4449079" y="43280"/>
                </a:lnTo>
                <a:lnTo>
                  <a:pt x="4433887" y="20754"/>
                </a:lnTo>
                <a:lnTo>
                  <a:pt x="4411360" y="5568"/>
                </a:lnTo>
                <a:lnTo>
                  <a:pt x="4383786" y="0"/>
                </a:lnTo>
                <a:close/>
              </a:path>
            </a:pathLst>
          </a:custGeom>
          <a:solidFill>
            <a:srgbClr val="D5DC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10C392AF-10FF-43E7-A8D7-A6CB2ED1F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1" b="4784"/>
          <a:stretch/>
        </p:blipFill>
        <p:spPr>
          <a:xfrm>
            <a:off x="1668710" y="1396248"/>
            <a:ext cx="8854581" cy="432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EE784EC-B3E6-4E0A-AFDB-DFA455ED5D11}"/>
              </a:ext>
            </a:extLst>
          </p:cNvPr>
          <p:cNvSpPr/>
          <p:nvPr/>
        </p:nvSpPr>
        <p:spPr>
          <a:xfrm>
            <a:off x="3037840" y="1625600"/>
            <a:ext cx="6096000" cy="272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2EBD51D3-B977-4699-8340-56591ACCC52B}"/>
              </a:ext>
            </a:extLst>
          </p:cNvPr>
          <p:cNvGrpSpPr/>
          <p:nvPr/>
        </p:nvGrpSpPr>
        <p:grpSpPr>
          <a:xfrm>
            <a:off x="3600211" y="1764721"/>
            <a:ext cx="5533629" cy="3751824"/>
            <a:chOff x="8836554" y="1492345"/>
            <a:chExt cx="2977659" cy="2457091"/>
          </a:xfrm>
        </p:grpSpPr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51C1FB12-D474-4091-9F13-6A2004E9FBD1}"/>
                </a:ext>
              </a:extLst>
            </p:cNvPr>
            <p:cNvGrpSpPr/>
            <p:nvPr/>
          </p:nvGrpSpPr>
          <p:grpSpPr>
            <a:xfrm>
              <a:off x="8836554" y="1492345"/>
              <a:ext cx="2977659" cy="2457091"/>
              <a:chOff x="8836554" y="1492345"/>
              <a:chExt cx="2977659" cy="2457091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="" xmlns:a16="http://schemas.microsoft.com/office/drawing/2014/main" id="{C7AE8F85-00E8-4308-9BB3-264868FF24AC}"/>
                  </a:ext>
                </a:extLst>
              </p:cNvPr>
              <p:cNvGrpSpPr/>
              <p:nvPr/>
            </p:nvGrpSpPr>
            <p:grpSpPr>
              <a:xfrm>
                <a:off x="8888627" y="1647610"/>
                <a:ext cx="2896970" cy="2193130"/>
                <a:chOff x="8888627" y="1647610"/>
                <a:chExt cx="2896970" cy="2193130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="" xmlns:a16="http://schemas.microsoft.com/office/drawing/2014/main" id="{9BDD7A55-C54D-4922-A4DE-5B4326CA94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8627" y="2448639"/>
                  <a:ext cx="2175931" cy="1392101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="" xmlns:a16="http://schemas.microsoft.com/office/drawing/2014/main" id="{76E1EADC-79FA-4E0F-B91A-07F07A9DD0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74214" y="1647610"/>
                  <a:ext cx="2211383" cy="1461698"/>
                </a:xfrm>
                <a:prstGeom prst="rect">
                  <a:avLst/>
                </a:prstGeom>
              </p:spPr>
            </p:pic>
          </p:grpSp>
          <p:sp>
            <p:nvSpPr>
              <p:cNvPr id="24" name="직사각형 23">
                <a:extLst>
                  <a:ext uri="{FF2B5EF4-FFF2-40B4-BE49-F238E27FC236}">
                    <a16:creationId xmlns="" xmlns:a16="http://schemas.microsoft.com/office/drawing/2014/main" id="{3AD8E368-DD81-4271-9407-144F4DCAD3F2}"/>
                  </a:ext>
                </a:extLst>
              </p:cNvPr>
              <p:cNvSpPr/>
              <p:nvPr/>
            </p:nvSpPr>
            <p:spPr>
              <a:xfrm>
                <a:off x="8836554" y="1492345"/>
                <a:ext cx="2977659" cy="2457091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836EB9E9-4F0F-40B9-AF0D-47F95354D977}"/>
                </a:ext>
              </a:extLst>
            </p:cNvPr>
            <p:cNvGrpSpPr/>
            <p:nvPr/>
          </p:nvGrpSpPr>
          <p:grpSpPr>
            <a:xfrm>
              <a:off x="9689255" y="2389669"/>
              <a:ext cx="1272256" cy="551545"/>
              <a:chOff x="9197958" y="2241759"/>
              <a:chExt cx="2109263" cy="914402"/>
            </a:xfrm>
          </p:grpSpPr>
          <p:pic>
            <p:nvPicPr>
              <p:cNvPr id="20" name="그림 19">
                <a:extLst>
                  <a:ext uri="{FF2B5EF4-FFF2-40B4-BE49-F238E27FC236}">
                    <a16:creationId xmlns="" xmlns:a16="http://schemas.microsoft.com/office/drawing/2014/main" id="{37BBADCA-7F75-4E30-A9C5-FED0AD8F1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7958" y="2241759"/>
                <a:ext cx="914402" cy="914402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="" xmlns:a16="http://schemas.microsoft.com/office/drawing/2014/main" id="{51817A5A-7EA8-4DE3-BA16-E158FD3D4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5388" y="2241759"/>
                <a:ext cx="914402" cy="914402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="" xmlns:a16="http://schemas.microsoft.com/office/drawing/2014/main" id="{B70FD5E2-F874-40B5-AC16-DB4CF8C72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92819" y="2241759"/>
                <a:ext cx="914402" cy="914402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5500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결과물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(Demo)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Rectangle 75">
            <a:extLst>
              <a:ext uri="{FF2B5EF4-FFF2-40B4-BE49-F238E27FC236}">
                <a16:creationId xmlns="" xmlns:a16="http://schemas.microsoft.com/office/drawing/2014/main" id="{9DA20ABC-C39A-45F5-BC75-95A9AF615B0D}"/>
              </a:ext>
            </a:extLst>
          </p:cNvPr>
          <p:cNvSpPr/>
          <p:nvPr/>
        </p:nvSpPr>
        <p:spPr>
          <a:xfrm>
            <a:off x="1546320" y="5118352"/>
            <a:ext cx="10579528" cy="162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생성된 이미지가 마음에 안 들면 다른 도메인을 선택 </a:t>
            </a:r>
            <a:r>
              <a:rPr kumimoji="1" lang="en-US" altLang="ko-KR" sz="2800" dirty="0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! </a:t>
            </a:r>
            <a:endParaRPr kumimoji="1" lang="en-US" altLang="ko-KR" sz="2800" dirty="0">
              <a:solidFill>
                <a:schemeClr val="tx1"/>
              </a:solidFill>
              <a:latin typeface="NanumBarunGothic" panose="020B0603020101020101" pitchFamily="34" charset="-127"/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83996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18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63" y="1516972"/>
            <a:ext cx="7067964" cy="354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890CB89D-1579-4D1F-A0E4-9BAB5007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19</a:t>
            </a:fld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686523" y="718179"/>
            <a:ext cx="10978428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Q.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건물 이미지는 특징을 추출하기 힘들지 않을까요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??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D25BF7D1-403B-4AE8-9AF2-AC42E6054B4E}"/>
              </a:ext>
            </a:extLst>
          </p:cNvPr>
          <p:cNvGrpSpPr/>
          <p:nvPr/>
        </p:nvGrpSpPr>
        <p:grpSpPr>
          <a:xfrm>
            <a:off x="939544" y="1527175"/>
            <a:ext cx="6297835" cy="4829175"/>
            <a:chOff x="1209675" y="1527175"/>
            <a:chExt cx="6297835" cy="4829175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2FE2D165-9137-4137-93D1-2654D561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675" y="1527175"/>
              <a:ext cx="5606584" cy="277050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83E45911-AD98-4601-811D-B5D72CDF4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5002" y="3752870"/>
              <a:ext cx="4822508" cy="260348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FE15687-AC08-446C-BA3D-EF1FFACF65FE}"/>
              </a:ext>
            </a:extLst>
          </p:cNvPr>
          <p:cNvSpPr txBox="1"/>
          <p:nvPr/>
        </p:nvSpPr>
        <p:spPr>
          <a:xfrm>
            <a:off x="7237379" y="1731523"/>
            <a:ext cx="4883285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건축 양식별로 </a:t>
            </a:r>
            <a:r>
              <a:rPr lang="en-US" altLang="ko-KR" dirty="0" err="1"/>
              <a:t>domai</a:t>
            </a:r>
            <a:r>
              <a:rPr lang="ko-KR" altLang="en-US" dirty="0"/>
              <a:t>을 줘서 모델의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성능을 </a:t>
            </a:r>
            <a:r>
              <a:rPr lang="ko-KR" altLang="en-US" dirty="0"/>
              <a:t>보고 결과가 좋지 않게 나온다면 양식별로 구조적 특성을 </a:t>
            </a:r>
            <a:r>
              <a:rPr lang="en-US" altLang="ko-KR" dirty="0" smtClean="0"/>
              <a:t>domain</a:t>
            </a:r>
            <a:r>
              <a:rPr lang="ko-KR" altLang="en-US" dirty="0" smtClean="0"/>
              <a:t>으로 </a:t>
            </a:r>
            <a:r>
              <a:rPr lang="ko-KR" altLang="en-US" dirty="0"/>
              <a:t>하여 학습을 시켜 볼 예정입니다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ko-KR" altLang="en-US" dirty="0"/>
              <a:t>건물의 사용 목적이 달라도 다양한 양식을 </a:t>
            </a:r>
            <a:r>
              <a:rPr lang="ko-KR" altLang="en-US" dirty="0" err="1"/>
              <a:t>사용해보는건</a:t>
            </a:r>
            <a:r>
              <a:rPr lang="ko-KR" altLang="en-US" dirty="0"/>
              <a:t> </a:t>
            </a:r>
            <a:r>
              <a:rPr lang="en-US" altLang="ko-KR" dirty="0" smtClean="0"/>
              <a:t>GAN </a:t>
            </a:r>
            <a:r>
              <a:rPr lang="en-US" altLang="ko-KR" dirty="0"/>
              <a:t>model</a:t>
            </a:r>
            <a:r>
              <a:rPr lang="ko-KR" altLang="en-US" dirty="0"/>
              <a:t>이 건물의 양식에 맞게 매스를 변형 시킬 수 있는지 확인해보기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위함이었습니다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10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ABD01C6-34AA-4CD9-8E6C-845AB1138C22}"/>
              </a:ext>
            </a:extLst>
          </p:cNvPr>
          <p:cNvSpPr/>
          <p:nvPr/>
        </p:nvSpPr>
        <p:spPr>
          <a:xfrm>
            <a:off x="990730" y="1210676"/>
            <a:ext cx="8899467" cy="646331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Contents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A87BEC14-A3C8-48E5-B663-3A89D9E55456}"/>
              </a:ext>
            </a:extLst>
          </p:cNvPr>
          <p:cNvCxnSpPr>
            <a:cxnSpLocks/>
          </p:cNvCxnSpPr>
          <p:nvPr/>
        </p:nvCxnSpPr>
        <p:spPr>
          <a:xfrm>
            <a:off x="1036948" y="6036354"/>
            <a:ext cx="100961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3739631-A2FB-42F1-82F6-B0ACC820E99B}"/>
              </a:ext>
            </a:extLst>
          </p:cNvPr>
          <p:cNvSpPr txBox="1"/>
          <p:nvPr/>
        </p:nvSpPr>
        <p:spPr>
          <a:xfrm>
            <a:off x="990730" y="3602641"/>
            <a:ext cx="544664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kumimoji="1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Ⅱ.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모델 및 </a:t>
            </a:r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endParaRPr lang="en-US" altLang="ko-KR" sz="20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2B4E82C-8D85-4939-8BE3-E86D08776392}"/>
              </a:ext>
            </a:extLst>
          </p:cNvPr>
          <p:cNvSpPr txBox="1"/>
          <p:nvPr/>
        </p:nvSpPr>
        <p:spPr>
          <a:xfrm>
            <a:off x="990730" y="4645347"/>
            <a:ext cx="4286948" cy="1938992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kumimoji="1" sz="24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</a:lstStyle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Ⅲ. </a:t>
            </a:r>
            <a:r>
              <a:rPr lang="ko-KR" altLang="en-US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예상 결과 및 시사점 </a:t>
            </a:r>
            <a:endParaRPr lang="en-US" altLang="ko-KR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</a:p>
          <a:p>
            <a:endParaRPr lang="en-US" altLang="ko-KR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D42A5BB-D801-42C4-B729-47731CAD1415}"/>
              </a:ext>
            </a:extLst>
          </p:cNvPr>
          <p:cNvSpPr txBox="1"/>
          <p:nvPr/>
        </p:nvSpPr>
        <p:spPr>
          <a:xfrm>
            <a:off x="990730" y="2463982"/>
            <a:ext cx="5181470" cy="769441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kumimoji="1" sz="4800" b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defRPr>
            </a:lvl1pPr>
          </a:lstStyle>
          <a:p>
            <a:r>
              <a:rPr lang="en-US" altLang="ko-KR" sz="24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Ⅰ. </a:t>
            </a:r>
            <a:r>
              <a:rPr lang="ko-KR" altLang="en-US" sz="24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제기</a:t>
            </a:r>
            <a:endParaRPr lang="en-US" altLang="ko-KR" sz="2000" b="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b="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CAE23D0D-07E6-4FBA-B57C-67A8E8CF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1462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890CB89D-1579-4D1F-A0E4-9BAB5007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686523" y="718179"/>
            <a:ext cx="10978428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Q.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단순 이미지를 변형하는게 설계라고 볼 수 있나요 </a:t>
            </a:r>
            <a:r>
              <a:rPr kumimoji="1"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?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ea typeface="Nanum Gothic ExtraBold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FE15687-AC08-446C-BA3D-EF1FFACF65FE}"/>
              </a:ext>
            </a:extLst>
          </p:cNvPr>
          <p:cNvSpPr txBox="1"/>
          <p:nvPr/>
        </p:nvSpPr>
        <p:spPr>
          <a:xfrm>
            <a:off x="7644129" y="1411508"/>
            <a:ext cx="4204159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물론 단순히 건물의 이미지를 변형하는게 건축 설계의 모든 것이라고 볼 수는 없습니다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 실제로 </a:t>
            </a:r>
            <a:r>
              <a:rPr lang="ko-KR" altLang="en-US" dirty="0"/>
              <a:t>건축디자인은 </a:t>
            </a:r>
            <a:r>
              <a:rPr lang="en-US" altLang="ko-KR" dirty="0"/>
              <a:t>mass</a:t>
            </a:r>
            <a:r>
              <a:rPr lang="ko-KR" altLang="en-US" dirty="0"/>
              <a:t>가 어느정도 정해지면 재실자의 동선과 편의를 고려한 내부 실 구성도 정해야 하고 실질적으로 매스에 맞는 구조적인 설계도 들어가야 </a:t>
            </a:r>
            <a:r>
              <a:rPr lang="ko-KR" altLang="en-US" dirty="0" smtClean="0"/>
              <a:t>할 것입니다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하지만 건물의 </a:t>
            </a:r>
            <a:r>
              <a:rPr lang="ko-KR" altLang="en-US" dirty="0" err="1"/>
              <a:t>파사드</a:t>
            </a:r>
            <a:r>
              <a:rPr lang="en-US" altLang="ko-KR" dirty="0"/>
              <a:t>(</a:t>
            </a:r>
            <a:r>
              <a:rPr lang="ko-KR" altLang="en-US" dirty="0"/>
              <a:t>입면</a:t>
            </a:r>
            <a:r>
              <a:rPr lang="en-US" altLang="ko-KR" dirty="0"/>
              <a:t>) </a:t>
            </a:r>
            <a:r>
              <a:rPr lang="ko-KR" altLang="en-US" dirty="0"/>
              <a:t>설계는 건축물의 첫 인상이며 건축설계에서 매우 중요한 단계입니다</a:t>
            </a:r>
            <a:r>
              <a:rPr lang="en-US" altLang="ko-KR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9929868-53FB-4686-9FC0-BC2BAEC4F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329" y="1243711"/>
            <a:ext cx="3709671" cy="26233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CA3E796-F767-4E9E-B23C-E0F35B4FC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70" y="3429000"/>
            <a:ext cx="3759518" cy="26725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C7A6A211-A0D1-4232-B2D8-ECB78BF95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721" y="3117845"/>
            <a:ext cx="3015883" cy="30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="" xmlns:a16="http://schemas.microsoft.com/office/drawing/2014/main" id="{C3D2052E-8CD9-4EFC-8296-36FD77B4FA26}"/>
              </a:ext>
            </a:extLst>
          </p:cNvPr>
          <p:cNvSpPr txBox="1">
            <a:spLocks/>
          </p:cNvSpPr>
          <p:nvPr/>
        </p:nvSpPr>
        <p:spPr>
          <a:xfrm>
            <a:off x="872105" y="848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3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877EF31-8535-3643-B92A-87D56CB24826}"/>
              </a:ext>
            </a:extLst>
          </p:cNvPr>
          <p:cNvSpPr/>
          <p:nvPr/>
        </p:nvSpPr>
        <p:spPr>
          <a:xfrm>
            <a:off x="-1269215" y="2485326"/>
            <a:ext cx="1212766" cy="463647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890CB89D-1579-4D1F-A0E4-9BAB5007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21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47" y="1794323"/>
            <a:ext cx="8939149" cy="4927152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523488" y="1968388"/>
            <a:ext cx="950976" cy="38106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644896" y="1968388"/>
            <a:ext cx="950976" cy="381062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474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결과 및 향후 시사점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604662" y="752042"/>
            <a:ext cx="11241117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은퇴 후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,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나만의 쾌적하고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,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편안한 공간의 선택기준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6937578" y="2025643"/>
            <a:ext cx="11241117" cy="92333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1C1"/>
                </a:solidFill>
                <a:ea typeface="Nanum Gothic ExtraBold" panose="020D0604000000000000" pitchFamily="34" charset="-127"/>
              </a:rPr>
              <a:t>쾌적함</a:t>
            </a:r>
            <a:r>
              <a:rPr kumimoji="1"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1C1"/>
                </a:solidFill>
                <a:ea typeface="Nanum Gothic ExtraBold" panose="020D0604000000000000" pitchFamily="34" charset="-127"/>
              </a:rPr>
              <a:t>, </a:t>
            </a:r>
            <a:r>
              <a:rPr kumimoji="1"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1C1"/>
                </a:solidFill>
                <a:ea typeface="Nanum Gothic ExtraBold" panose="020D0604000000000000" pitchFamily="34" charset="-127"/>
              </a:rPr>
              <a:t>편안함</a:t>
            </a:r>
            <a:endParaRPr kumimoji="1" lang="en-US" altLang="ko-KR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1C1"/>
              </a:solidFill>
              <a:ea typeface="Nanum 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7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877EF31-8535-3643-B92A-87D56CB24826}"/>
              </a:ext>
            </a:extLst>
          </p:cNvPr>
          <p:cNvSpPr/>
          <p:nvPr/>
        </p:nvSpPr>
        <p:spPr>
          <a:xfrm>
            <a:off x="-1269215" y="2485326"/>
            <a:ext cx="1212766" cy="463647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890CB89D-1579-4D1F-A0E4-9BAB5007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22</a:t>
            </a:fld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47" y="1345642"/>
            <a:ext cx="9665905" cy="544962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01824" y="1482199"/>
            <a:ext cx="1036320" cy="449188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486400" y="1482199"/>
            <a:ext cx="1005840" cy="449187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474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결과 및 향후 시사점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686522" y="718179"/>
            <a:ext cx="11241117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실버인구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</a:t>
            </a:r>
            <a:r>
              <a:rPr kumimoji="1"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천만시대를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겨냥하여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,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건축계의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‘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ea typeface="Nanum Gothic ExtraBold" panose="020D0604000000000000" pitchFamily="34" charset="-127"/>
              </a:rPr>
              <a:t>IKEA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’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가 되고 싶다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.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6025896" y="1918398"/>
            <a:ext cx="310896" cy="113385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0800000">
            <a:off x="2568675" y="3242296"/>
            <a:ext cx="310896" cy="113385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6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890CB89D-1579-4D1F-A0E4-9BAB5007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23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474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ko-KR" altLang="en-US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질문 시나리오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686523" y="718179"/>
            <a:ext cx="10978428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Q. </a:t>
            </a:r>
            <a:r>
              <a:rPr kumimoji="1"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StarGAN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model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의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Architecture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에 대해 궁금해요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!!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6628753-1599-432E-AFE9-58E1BC51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350" y="1377955"/>
            <a:ext cx="8911299" cy="528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6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890CB89D-1579-4D1F-A0E4-9BAB5007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24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474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ko-KR" altLang="en-US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질문 시나리오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686523" y="718179"/>
            <a:ext cx="10978428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Q. </a:t>
            </a:r>
            <a:r>
              <a:rPr kumimoji="1"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StarGAN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model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의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Architecture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에 대해 궁금해요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!!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A33C28E-F063-4B5E-998D-F42B5E54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225" y="1919287"/>
            <a:ext cx="4752975" cy="30194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0F6FDDC9-7B58-410D-8125-FB9BE92381D3}"/>
              </a:ext>
            </a:extLst>
          </p:cNvPr>
          <p:cNvGrpSpPr/>
          <p:nvPr/>
        </p:nvGrpSpPr>
        <p:grpSpPr>
          <a:xfrm>
            <a:off x="7032763" y="3046311"/>
            <a:ext cx="3602012" cy="996238"/>
            <a:chOff x="6910284" y="2397012"/>
            <a:chExt cx="3602012" cy="9962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="" xmlns:a16="http://schemas.microsoft.com/office/drawing/2014/main" id="{FF246269-11B6-4FAC-B590-1F543E6F6D40}"/>
                    </a:ext>
                  </a:extLst>
                </p:cNvPr>
                <p:cNvSpPr txBox="1"/>
                <p:nvPr/>
              </p:nvSpPr>
              <p:spPr>
                <a:xfrm>
                  <a:off x="6917934" y="3116251"/>
                  <a:ext cx="17584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F246269-11B6-4FAC-B590-1F543E6F6D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934" y="3116251"/>
                  <a:ext cx="175843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83" r="-347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="" xmlns:a16="http://schemas.microsoft.com/office/drawing/2014/main" id="{02471295-2906-464B-9502-F7FAA52FB488}"/>
                    </a:ext>
                  </a:extLst>
                </p:cNvPr>
                <p:cNvSpPr txBox="1"/>
                <p:nvPr/>
              </p:nvSpPr>
              <p:spPr>
                <a:xfrm>
                  <a:off x="6917934" y="2397012"/>
                  <a:ext cx="2697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𝑚𝑎𝑝𝑝𝑖𝑛𝑔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𝐹𝑢𝑛𝑐𝑡𝑖𝑜𝑛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471295-2906-464B-9502-F7FAA52FB4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7934" y="2397012"/>
                  <a:ext cx="269791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31" r="-1357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="" xmlns:a16="http://schemas.microsoft.com/office/drawing/2014/main" id="{7BCF0250-F042-4346-8AA2-5403569F5D56}"/>
                    </a:ext>
                  </a:extLst>
                </p:cNvPr>
                <p:cNvSpPr txBox="1"/>
                <p:nvPr/>
              </p:nvSpPr>
              <p:spPr>
                <a:xfrm>
                  <a:off x="6910284" y="2769312"/>
                  <a:ext cx="3602012" cy="27699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𝑚𝑎𝑝𝑝𝑖𝑛𝑔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𝐹𝑢𝑛𝑐𝑡𝑖𝑜𝑛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BCF0250-F042-4346-8AA2-5403569F5D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0284" y="2769312"/>
                  <a:ext cx="360201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73" r="-505" b="-33333"/>
                  </a:stretch>
                </a:blipFill>
                <a:ln w="190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74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890CB89D-1579-4D1F-A0E4-9BAB5007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25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474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ko-KR" altLang="en-US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질문 시나리오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686523" y="718179"/>
            <a:ext cx="10978428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Q. </a:t>
            </a:r>
            <a:r>
              <a:rPr kumimoji="1"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StarGAN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model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의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Architecture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에 대해 궁금해요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!!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DD016F6-27B3-4248-A2A6-CC03B49F0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4" y="1538287"/>
            <a:ext cx="114776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890CB89D-1579-4D1F-A0E4-9BAB5007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26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474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ko-KR" altLang="en-US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질문 시나리오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686523" y="718179"/>
            <a:ext cx="10978428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Q. </a:t>
            </a:r>
            <a:r>
              <a:rPr kumimoji="1"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StarGAN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model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의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Loss function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이 궁금합니다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B9463941-7AFF-45FE-83EB-A7EE43F3FD44}"/>
              </a:ext>
            </a:extLst>
          </p:cNvPr>
          <p:cNvGrpSpPr/>
          <p:nvPr/>
        </p:nvGrpSpPr>
        <p:grpSpPr>
          <a:xfrm>
            <a:off x="4186881" y="4126903"/>
            <a:ext cx="2762250" cy="960063"/>
            <a:chOff x="4714875" y="2635624"/>
            <a:chExt cx="2762250" cy="960063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431882FD-B6CD-41B4-94E7-56AE338B9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4875" y="3262312"/>
              <a:ext cx="2762250" cy="333375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="" xmlns:a16="http://schemas.microsoft.com/office/drawing/2014/main" id="{3F2939C6-363B-41F8-BCB0-808F7A5396C8}"/>
                </a:ext>
              </a:extLst>
            </p:cNvPr>
            <p:cNvCxnSpPr>
              <a:stCxn id="6" idx="0"/>
            </p:cNvCxnSpPr>
            <p:nvPr/>
          </p:nvCxnSpPr>
          <p:spPr>
            <a:xfrm flipH="1" flipV="1">
              <a:off x="5690795" y="2635624"/>
              <a:ext cx="405205" cy="6266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8EF794E8-4DE5-4508-A216-FA0DE0574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9166" y="2635624"/>
              <a:ext cx="487959" cy="6266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1DD8B2E-5AD6-4CD3-8A8F-D5123E23DE0F}"/>
              </a:ext>
            </a:extLst>
          </p:cNvPr>
          <p:cNvSpPr txBox="1"/>
          <p:nvPr/>
        </p:nvSpPr>
        <p:spPr>
          <a:xfrm>
            <a:off x="1559858" y="1731981"/>
            <a:ext cx="875672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우리의 목표 </a:t>
            </a:r>
            <a:r>
              <a:rPr lang="en-US" altLang="ko-KR" dirty="0"/>
              <a:t>: c(</a:t>
            </a:r>
            <a:r>
              <a:rPr lang="en-US" altLang="ko-KR" dirty="0">
                <a:solidFill>
                  <a:srgbClr val="FF0000"/>
                </a:solidFill>
              </a:rPr>
              <a:t>target domain) </a:t>
            </a:r>
            <a:r>
              <a:rPr lang="ko-KR" altLang="en-US" dirty="0"/>
              <a:t>을 주고 </a:t>
            </a:r>
            <a:r>
              <a:rPr lang="en-US" altLang="ko-KR" dirty="0"/>
              <a:t>x(</a:t>
            </a:r>
            <a:r>
              <a:rPr lang="en-US" altLang="ko-KR" dirty="0">
                <a:solidFill>
                  <a:srgbClr val="0071C1"/>
                </a:solidFill>
              </a:rPr>
              <a:t>input image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y(</a:t>
            </a:r>
            <a:r>
              <a:rPr lang="en-US" altLang="ko-KR" dirty="0">
                <a:solidFill>
                  <a:srgbClr val="FF5542"/>
                </a:solidFill>
              </a:rPr>
              <a:t>output image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변환하는 </a:t>
            </a:r>
            <a:r>
              <a:rPr lang="ko-KR" altLang="en-US" dirty="0" err="1"/>
              <a:t>생성기</a:t>
            </a:r>
            <a:r>
              <a:rPr lang="ko-KR" altLang="en-US" dirty="0"/>
              <a:t> </a:t>
            </a:r>
            <a:r>
              <a:rPr lang="en-US" altLang="ko-KR" dirty="0"/>
              <a:t>G</a:t>
            </a:r>
            <a:r>
              <a:rPr lang="ko-KR" altLang="en-US" dirty="0"/>
              <a:t>를 </a:t>
            </a:r>
            <a:r>
              <a:rPr lang="ko-KR" altLang="en-US" dirty="0" err="1"/>
              <a:t>학습시키는것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5D3DCD60-5C67-4D1D-B329-636C373062F5}"/>
                  </a:ext>
                </a:extLst>
              </p:cNvPr>
              <p:cNvSpPr txBox="1"/>
              <p:nvPr/>
            </p:nvSpPr>
            <p:spPr>
              <a:xfrm>
                <a:off x="5568006" y="2320413"/>
                <a:ext cx="1215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3DCD60-5C67-4D1D-B329-636C37306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06" y="2320413"/>
                <a:ext cx="1215461" cy="276999"/>
              </a:xfrm>
              <a:prstGeom prst="rect">
                <a:avLst/>
              </a:prstGeom>
              <a:blipFill>
                <a:blip r:embed="rId4"/>
                <a:stretch>
                  <a:fillRect l="-2500" r="-2500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6AAC3DD-87C5-499A-B828-7728DCED5CC2}"/>
              </a:ext>
            </a:extLst>
          </p:cNvPr>
          <p:cNvSpPr txBox="1"/>
          <p:nvPr/>
        </p:nvSpPr>
        <p:spPr>
          <a:xfrm>
            <a:off x="2543238" y="3628893"/>
            <a:ext cx="261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이미지의 </a:t>
            </a:r>
            <a:r>
              <a:rPr lang="en-US" altLang="ko-KR" dirty="0">
                <a:solidFill>
                  <a:srgbClr val="0071C1"/>
                </a:solidFill>
              </a:rPr>
              <a:t>real</a:t>
            </a:r>
            <a:r>
              <a:rPr lang="en-US" altLang="ko-KR" dirty="0"/>
              <a:t>/</a:t>
            </a:r>
            <a:r>
              <a:rPr lang="en-US" altLang="ko-KR" dirty="0">
                <a:solidFill>
                  <a:srgbClr val="FF0000"/>
                </a:solidFill>
              </a:rPr>
              <a:t>fake</a:t>
            </a:r>
            <a:r>
              <a:rPr lang="en-US" altLang="ko-KR" dirty="0"/>
              <a:t> </a:t>
            </a:r>
            <a:r>
              <a:rPr lang="ko-KR" altLang="en-US" dirty="0"/>
              <a:t>판별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FACE789-CA6F-4891-8B79-8E81AB44F567}"/>
              </a:ext>
            </a:extLst>
          </p:cNvPr>
          <p:cNvSpPr txBox="1"/>
          <p:nvPr/>
        </p:nvSpPr>
        <p:spPr>
          <a:xfrm>
            <a:off x="6461171" y="3634140"/>
            <a:ext cx="351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이미지의 </a:t>
            </a:r>
            <a:r>
              <a:rPr lang="en-US" altLang="ko-KR" dirty="0"/>
              <a:t>domain classification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4B2C503-E348-4861-AFA9-BBB30EACE1C6}"/>
              </a:ext>
            </a:extLst>
          </p:cNvPr>
          <p:cNvSpPr txBox="1"/>
          <p:nvPr/>
        </p:nvSpPr>
        <p:spPr>
          <a:xfrm>
            <a:off x="2145029" y="5171357"/>
            <a:ext cx="8063978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i="1" dirty="0" err="1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Auxiliary</a:t>
            </a:r>
            <a:r>
              <a:rPr lang="ko-KR" altLang="ko-KR" i="1" dirty="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 </a:t>
            </a:r>
            <a:r>
              <a:rPr lang="ko-KR" altLang="ko-KR" i="1" dirty="0" err="1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Classifier</a:t>
            </a:r>
            <a:r>
              <a:rPr lang="ko-KR" altLang="ko-KR" i="1" dirty="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 </a:t>
            </a:r>
            <a:r>
              <a:rPr lang="ko-KR" altLang="en-US" dirty="0" err="1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를</a:t>
            </a:r>
            <a:r>
              <a:rPr lang="ko-KR" altLang="en-US" dirty="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 이용해 하나의 판별기로 두가지 판별을 할 수 있게 </a:t>
            </a:r>
            <a:r>
              <a:rPr lang="ko-KR" altLang="en-US" dirty="0" err="1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만듬</a:t>
            </a:r>
            <a:r>
              <a:rPr lang="ko-KR" altLang="ko-KR" dirty="0">
                <a:solidFill>
                  <a:srgbClr val="313131"/>
                </a:solidFill>
                <a:latin typeface="Arial" panose="020B0604020202020204" pitchFamily="34" charset="0"/>
                <a:ea typeface="PT Sans"/>
              </a:rPr>
              <a:t>.</a:t>
            </a:r>
            <a:r>
              <a:rPr lang="ko-KR" altLang="ko-KR" sz="1050" dirty="0">
                <a:latin typeface="Arial" panose="020B0604020202020204" pitchFamily="34" charset="0"/>
              </a:rPr>
              <a:t> </a:t>
            </a:r>
            <a:endParaRPr lang="ko-KR" altLang="ko-K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95AD966-0847-D441-AA53-9D60EA39DFC7}"/>
              </a:ext>
            </a:extLst>
          </p:cNvPr>
          <p:cNvSpPr/>
          <p:nvPr/>
        </p:nvSpPr>
        <p:spPr>
          <a:xfrm>
            <a:off x="-2667290" y="1717867"/>
            <a:ext cx="1212766" cy="463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877EF31-8535-3643-B92A-87D56CB24826}"/>
              </a:ext>
            </a:extLst>
          </p:cNvPr>
          <p:cNvSpPr/>
          <p:nvPr/>
        </p:nvSpPr>
        <p:spPr>
          <a:xfrm>
            <a:off x="-2672130" y="2253502"/>
            <a:ext cx="1212766" cy="463647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DD6558F-0C60-44DF-907D-E27D990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27</a:t>
            </a:fld>
            <a:endParaRPr kumimoji="1" lang="ko-KR" altLang="en-US"/>
          </a:p>
        </p:txBody>
      </p:sp>
      <p:cxnSp>
        <p:nvCxnSpPr>
          <p:cNvPr id="17" name="직선 연결선 38">
            <a:extLst>
              <a:ext uri="{FF2B5EF4-FFF2-40B4-BE49-F238E27FC236}">
                <a16:creationId xmlns="" xmlns:a16="http://schemas.microsoft.com/office/drawing/2014/main" id="{D5F7D9B0-3E0D-4049-8538-D3B50B5A8B5D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38B437C-8811-4E5C-B4F8-22E54DB66328}"/>
              </a:ext>
            </a:extLst>
          </p:cNvPr>
          <p:cNvSpPr txBox="1"/>
          <p:nvPr/>
        </p:nvSpPr>
        <p:spPr>
          <a:xfrm>
            <a:off x="351993" y="119957"/>
            <a:ext cx="474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ko-KR" altLang="en-US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질문 시나리오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B6D9725-7425-4FF3-A504-9EE00BBDFDC4}"/>
              </a:ext>
            </a:extLst>
          </p:cNvPr>
          <p:cNvSpPr/>
          <p:nvPr/>
        </p:nvSpPr>
        <p:spPr>
          <a:xfrm>
            <a:off x="686523" y="718179"/>
            <a:ext cx="10978428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Q. </a:t>
            </a:r>
            <a:r>
              <a:rPr kumimoji="1"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StarGAN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model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의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Loss function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이 궁금합니다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2F2E1B41-BC24-4320-B44F-68F93417A328}"/>
                  </a:ext>
                </a:extLst>
              </p:cNvPr>
              <p:cNvSpPr txBox="1"/>
              <p:nvPr/>
            </p:nvSpPr>
            <p:spPr>
              <a:xfrm>
                <a:off x="1321714" y="4333583"/>
                <a:ext cx="3173176" cy="340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2E1B41-BC24-4320-B44F-68F93417A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714" y="4333583"/>
                <a:ext cx="3173176" cy="340093"/>
              </a:xfrm>
              <a:prstGeom prst="rect">
                <a:avLst/>
              </a:prstGeom>
              <a:blipFill>
                <a:blip r:embed="rId3"/>
                <a:stretch>
                  <a:fillRect l="-962" t="-1786" r="-1923" b="-26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EBF953-1465-4EC6-B537-5C23338D4E36}"/>
              </a:ext>
            </a:extLst>
          </p:cNvPr>
          <p:cNvSpPr txBox="1"/>
          <p:nvPr/>
        </p:nvSpPr>
        <p:spPr>
          <a:xfrm>
            <a:off x="1321714" y="2858923"/>
            <a:ext cx="273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Real image classification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5C59582B-DAD1-42B4-88EB-43DDC8A78070}"/>
                  </a:ext>
                </a:extLst>
              </p:cNvPr>
              <p:cNvSpPr txBox="1"/>
              <p:nvPr/>
            </p:nvSpPr>
            <p:spPr>
              <a:xfrm>
                <a:off x="1321714" y="2420803"/>
                <a:ext cx="536903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𝑠𝑟𝑐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⁡(1−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59582B-DAD1-42B4-88EB-43DDC8A78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714" y="2420803"/>
                <a:ext cx="5369034" cy="289182"/>
              </a:xfrm>
              <a:prstGeom prst="rect">
                <a:avLst/>
              </a:prstGeom>
              <a:blipFill>
                <a:blip r:embed="rId4"/>
                <a:stretch>
                  <a:fillRect l="-1589" t="-29167" r="-1135" b="-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95C556F8-8C7F-48ED-9728-953CE5261283}"/>
                  </a:ext>
                </a:extLst>
              </p:cNvPr>
              <p:cNvSpPr txBox="1"/>
              <p:nvPr/>
            </p:nvSpPr>
            <p:spPr>
              <a:xfrm>
                <a:off x="1321714" y="3377193"/>
                <a:ext cx="284815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C556F8-8C7F-48ED-9728-953CE526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714" y="3377193"/>
                <a:ext cx="2848152" cy="289182"/>
              </a:xfrm>
              <a:prstGeom prst="rect">
                <a:avLst/>
              </a:prstGeom>
              <a:blipFill>
                <a:blip r:embed="rId5"/>
                <a:stretch>
                  <a:fillRect l="-1071" r="-2141" b="-361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08CE89-4E32-409B-83A8-0BE970F237EA}"/>
              </a:ext>
            </a:extLst>
          </p:cNvPr>
          <p:cNvSpPr txBox="1"/>
          <p:nvPr/>
        </p:nvSpPr>
        <p:spPr>
          <a:xfrm>
            <a:off x="1321714" y="1902533"/>
            <a:ext cx="253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Adversial</a:t>
            </a:r>
            <a:r>
              <a:rPr lang="en-US" altLang="ko-KR" dirty="0"/>
              <a:t> loss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A51D81CF-6FAD-4136-BC3A-DB0133BF54C8}"/>
                  </a:ext>
                </a:extLst>
              </p:cNvPr>
              <p:cNvSpPr txBox="1"/>
              <p:nvPr/>
            </p:nvSpPr>
            <p:spPr>
              <a:xfrm>
                <a:off x="1321714" y="4822615"/>
                <a:ext cx="353257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1D81CF-6FAD-4136-BC3A-DB0133BF5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714" y="4822615"/>
                <a:ext cx="3532570" cy="289182"/>
              </a:xfrm>
              <a:prstGeom prst="rect">
                <a:avLst/>
              </a:prstGeom>
              <a:blipFill>
                <a:blip r:embed="rId6"/>
                <a:stretch>
                  <a:fillRect l="-864" r="-172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F283A77-0A76-46BE-93D6-7A3CD2B7F743}"/>
              </a:ext>
            </a:extLst>
          </p:cNvPr>
          <p:cNvSpPr txBox="1"/>
          <p:nvPr/>
        </p:nvSpPr>
        <p:spPr>
          <a:xfrm>
            <a:off x="1321714" y="3815313"/>
            <a:ext cx="50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Fake image classification + reconstruction loss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5FCA1599-B116-4423-98CA-6C0A3FEB9EBC}"/>
                  </a:ext>
                </a:extLst>
              </p:cNvPr>
              <p:cNvSpPr txBox="1"/>
              <p:nvPr/>
            </p:nvSpPr>
            <p:spPr>
              <a:xfrm>
                <a:off x="8440447" y="3155075"/>
                <a:ext cx="2256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CA1599-B116-4423-98CA-6C0A3FEB9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47" y="3155075"/>
                <a:ext cx="2256067" cy="276999"/>
              </a:xfrm>
              <a:prstGeom prst="rect">
                <a:avLst/>
              </a:prstGeom>
              <a:blipFill>
                <a:blip r:embed="rId7"/>
                <a:stretch>
                  <a:fillRect l="-1622" r="-270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3286E77D-1CF5-47DB-AC83-0D41B30F8D41}"/>
                  </a:ext>
                </a:extLst>
              </p:cNvPr>
              <p:cNvSpPr txBox="1"/>
              <p:nvPr/>
            </p:nvSpPr>
            <p:spPr>
              <a:xfrm>
                <a:off x="7538598" y="4627173"/>
                <a:ext cx="3157916" cy="340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86E77D-1CF5-47DB-AC83-0D41B30F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598" y="4627173"/>
                <a:ext cx="3157916" cy="340093"/>
              </a:xfrm>
              <a:prstGeom prst="rect">
                <a:avLst/>
              </a:prstGeom>
              <a:blipFill>
                <a:blip r:embed="rId8"/>
                <a:stretch>
                  <a:fillRect l="-965" t="-1786" b="-17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9708470-0284-4F91-82D7-CAC3E8DB7844}"/>
              </a:ext>
            </a:extLst>
          </p:cNvPr>
          <p:cNvSpPr txBox="1"/>
          <p:nvPr/>
        </p:nvSpPr>
        <p:spPr>
          <a:xfrm>
            <a:off x="7721341" y="2739661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Discriminator loss function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21A9FBB-6730-4699-A007-5821B6CB33A2}"/>
              </a:ext>
            </a:extLst>
          </p:cNvPr>
          <p:cNvSpPr txBox="1"/>
          <p:nvPr/>
        </p:nvSpPr>
        <p:spPr>
          <a:xfrm>
            <a:off x="8057971" y="4241010"/>
            <a:ext cx="263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Generator loss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70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DD6558F-0C60-44DF-907D-E27D990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  <p:sp>
        <p:nvSpPr>
          <p:cNvPr id="16" name="Rectangle 75">
            <a:extLst>
              <a:ext uri="{FF2B5EF4-FFF2-40B4-BE49-F238E27FC236}">
                <a16:creationId xmlns="" xmlns:a16="http://schemas.microsoft.com/office/drawing/2014/main" id="{19FF2D91-5992-4EF8-9D5F-6A0CD635A07C}"/>
              </a:ext>
            </a:extLst>
          </p:cNvPr>
          <p:cNvSpPr/>
          <p:nvPr/>
        </p:nvSpPr>
        <p:spPr>
          <a:xfrm>
            <a:off x="838200" y="5077513"/>
            <a:ext cx="10579528" cy="147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판별기는 사진이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real image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인지</a:t>
            </a:r>
            <a:r>
              <a:rPr kumimoji="1" lang="en-US" altLang="ko-KR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/ </a:t>
            </a:r>
            <a:r>
              <a:rPr kumimoji="1" lang="en-US" altLang="ko-KR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fake image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인지 구별</a:t>
            </a:r>
            <a:endParaRPr kumimoji="1" lang="en-US" altLang="ko-KR" sz="2400" dirty="0">
              <a:solidFill>
                <a:schemeClr val="tx1"/>
              </a:solidFill>
              <a:latin typeface="NanumBarunGothic" panose="020B0603020101020101" pitchFamily="34" charset="-127"/>
              <a:ea typeface="나눔고딕" panose="020D060400000000000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동시에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real image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라면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original domain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으로 분류하는 것을 학습</a:t>
            </a:r>
            <a:endParaRPr kumimoji="1" lang="en-US" altLang="ko-KR" sz="2400" dirty="0">
              <a:solidFill>
                <a:schemeClr val="tx1"/>
              </a:solidFill>
              <a:latin typeface="NanumBarunGothic" panose="020B0603020101020101" pitchFamily="34" charset="-127"/>
              <a:ea typeface="나눔고딕" panose="020D0604000000000000"/>
            </a:endParaRPr>
          </a:p>
        </p:txBody>
      </p:sp>
      <p:cxnSp>
        <p:nvCxnSpPr>
          <p:cNvPr id="12" name="직선 연결선 38">
            <a:extLst>
              <a:ext uri="{FF2B5EF4-FFF2-40B4-BE49-F238E27FC236}">
                <a16:creationId xmlns="" xmlns:a16="http://schemas.microsoft.com/office/drawing/2014/main" id="{6ACD93A4-4842-4AEB-9840-A407C60AF2FA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8E16812-1064-4019-9978-BFE127E9E7C1}"/>
              </a:ext>
            </a:extLst>
          </p:cNvPr>
          <p:cNvSpPr txBox="1"/>
          <p:nvPr/>
        </p:nvSpPr>
        <p:spPr>
          <a:xfrm>
            <a:off x="351993" y="119957"/>
            <a:ext cx="474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ko-KR" altLang="en-US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질문 시나리오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236428D-EC2B-4DC6-BD7B-1AAE0056FC4D}"/>
              </a:ext>
            </a:extLst>
          </p:cNvPr>
          <p:cNvSpPr/>
          <p:nvPr/>
        </p:nvSpPr>
        <p:spPr>
          <a:xfrm>
            <a:off x="686523" y="718179"/>
            <a:ext cx="10978428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Q. </a:t>
            </a:r>
            <a:r>
              <a:rPr kumimoji="1"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StarGAN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model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의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Loss function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이 궁금합니다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A12C452D-4B58-423E-ADA6-B040F619452D}"/>
              </a:ext>
            </a:extLst>
          </p:cNvPr>
          <p:cNvGrpSpPr/>
          <p:nvPr/>
        </p:nvGrpSpPr>
        <p:grpSpPr>
          <a:xfrm>
            <a:off x="1893518" y="1233288"/>
            <a:ext cx="8735037" cy="3888069"/>
            <a:chOff x="1893518" y="1233288"/>
            <a:chExt cx="8735037" cy="3888069"/>
          </a:xfrm>
        </p:grpSpPr>
        <p:grpSp>
          <p:nvGrpSpPr>
            <p:cNvPr id="4" name="그룹 3">
              <a:extLst>
                <a:ext uri="{FF2B5EF4-FFF2-40B4-BE49-F238E27FC236}">
                  <a16:creationId xmlns="" xmlns:a16="http://schemas.microsoft.com/office/drawing/2014/main" id="{0A673DB5-0F30-442C-B303-8EFB07D3A762}"/>
                </a:ext>
              </a:extLst>
            </p:cNvPr>
            <p:cNvGrpSpPr/>
            <p:nvPr/>
          </p:nvGrpSpPr>
          <p:grpSpPr>
            <a:xfrm>
              <a:off x="1893518" y="1252303"/>
              <a:ext cx="8404964" cy="3708084"/>
              <a:chOff x="1828537" y="1252303"/>
              <a:chExt cx="8404964" cy="370808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="" xmlns:a16="http://schemas.microsoft.com/office/drawing/2014/main" id="{3BDF0429-F663-451D-A218-69595D7E316B}"/>
                  </a:ext>
                </a:extLst>
              </p:cNvPr>
              <p:cNvGrpSpPr/>
              <p:nvPr/>
            </p:nvGrpSpPr>
            <p:grpSpPr>
              <a:xfrm>
                <a:off x="1958499" y="1253164"/>
                <a:ext cx="8275002" cy="3707223"/>
                <a:chOff x="1859944" y="1098418"/>
                <a:chExt cx="8349063" cy="3740403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="" xmlns:a16="http://schemas.microsoft.com/office/drawing/2014/main" id="{04DAF2C1-8A87-4676-BB85-8E3804E9C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59944" y="1098418"/>
                  <a:ext cx="8116084" cy="3641652"/>
                </a:xfrm>
                <a:prstGeom prst="rect">
                  <a:avLst/>
                </a:prstGeom>
              </p:spPr>
            </p:pic>
            <p:sp>
              <p:nvSpPr>
                <p:cNvPr id="7" name="직사각형 6">
                  <a:extLst>
                    <a:ext uri="{FF2B5EF4-FFF2-40B4-BE49-F238E27FC236}">
                      <a16:creationId xmlns="" xmlns:a16="http://schemas.microsoft.com/office/drawing/2014/main" id="{4BC90DF4-48AC-4A37-9FC3-5F0F10AEE23B}"/>
                    </a:ext>
                  </a:extLst>
                </p:cNvPr>
                <p:cNvSpPr/>
                <p:nvPr/>
              </p:nvSpPr>
              <p:spPr>
                <a:xfrm>
                  <a:off x="8610600" y="4377156"/>
                  <a:ext cx="1598407" cy="4616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1F6F0536-9429-4D31-A114-B4491CCFE9EB}"/>
                  </a:ext>
                </a:extLst>
              </p:cNvPr>
              <p:cNvSpPr/>
              <p:nvPr/>
            </p:nvSpPr>
            <p:spPr>
              <a:xfrm>
                <a:off x="1828537" y="1252303"/>
                <a:ext cx="2394435" cy="3568407"/>
              </a:xfrm>
              <a:prstGeom prst="rect">
                <a:avLst/>
              </a:prstGeom>
              <a:noFill/>
              <a:ln w="50800">
                <a:solidFill>
                  <a:srgbClr val="FF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376120DB-B0A8-4ED6-A1C6-24BFF7AB9D22}"/>
                </a:ext>
              </a:extLst>
            </p:cNvPr>
            <p:cNvSpPr/>
            <p:nvPr/>
          </p:nvSpPr>
          <p:spPr>
            <a:xfrm>
              <a:off x="4367605" y="1233288"/>
              <a:ext cx="6260950" cy="3888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6D0C4891-2E78-4DBD-900B-A71FE86B0FB5}"/>
              </a:ext>
            </a:extLst>
          </p:cNvPr>
          <p:cNvGrpSpPr/>
          <p:nvPr/>
        </p:nvGrpSpPr>
        <p:grpSpPr>
          <a:xfrm>
            <a:off x="4629651" y="1383986"/>
            <a:ext cx="6658984" cy="2678087"/>
            <a:chOff x="4844805" y="2212332"/>
            <a:chExt cx="6658984" cy="26780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="" xmlns:a16="http://schemas.microsoft.com/office/drawing/2014/main" id="{2F3716EE-6B8B-49E0-8DCA-FA28BFAB14A3}"/>
                    </a:ext>
                  </a:extLst>
                </p:cNvPr>
                <p:cNvSpPr txBox="1"/>
                <p:nvPr/>
              </p:nvSpPr>
              <p:spPr>
                <a:xfrm>
                  <a:off x="4969206" y="2212332"/>
                  <a:ext cx="2848152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F3716EE-6B8B-49E0-8DCA-FA28BFAB14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9206" y="2212332"/>
                  <a:ext cx="2848152" cy="289182"/>
                </a:xfrm>
                <a:prstGeom prst="rect">
                  <a:avLst/>
                </a:prstGeom>
                <a:blipFill>
                  <a:blip r:embed="rId4"/>
                  <a:stretch>
                    <a:fillRect l="-1071" r="-2141" b="-361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직선 화살표 연결선 18">
              <a:extLst>
                <a:ext uri="{FF2B5EF4-FFF2-40B4-BE49-F238E27FC236}">
                  <a16:creationId xmlns="" xmlns:a16="http://schemas.microsoft.com/office/drawing/2014/main" id="{FF4A01B2-FA89-483C-B39C-FE29AAF9C78F}"/>
                </a:ext>
              </a:extLst>
            </p:cNvPr>
            <p:cNvCxnSpPr>
              <a:cxnSpLocks/>
            </p:cNvCxnSpPr>
            <p:nvPr/>
          </p:nvCxnSpPr>
          <p:spPr>
            <a:xfrm>
              <a:off x="6960198" y="2534204"/>
              <a:ext cx="129091" cy="482419"/>
            </a:xfrm>
            <a:prstGeom prst="straightConnector1">
              <a:avLst/>
            </a:prstGeom>
            <a:ln w="22225">
              <a:solidFill>
                <a:srgbClr val="FF554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2C7AECE-FDD9-447F-9FA3-5CCC5D5D9FAF}"/>
                </a:ext>
              </a:extLst>
            </p:cNvPr>
            <p:cNvSpPr txBox="1"/>
            <p:nvPr/>
          </p:nvSpPr>
          <p:spPr>
            <a:xfrm>
              <a:off x="4844805" y="3189632"/>
              <a:ext cx="6658984" cy="1700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x(</a:t>
              </a:r>
              <a:r>
                <a:rPr lang="en-US" altLang="ko-KR" dirty="0">
                  <a:solidFill>
                    <a:srgbClr val="0071C1"/>
                  </a:solidFill>
                </a:rPr>
                <a:t>image</a:t>
              </a:r>
              <a:r>
                <a:rPr lang="en-US" altLang="ko-KR" dirty="0"/>
                <a:t>)</a:t>
              </a:r>
              <a:r>
                <a:rPr lang="ko-KR" altLang="en-US" dirty="0"/>
                <a:t>가 주어질 때 </a:t>
              </a:r>
              <a:r>
                <a:rPr lang="en-US" altLang="ko-KR" dirty="0"/>
                <a:t>c’(</a:t>
              </a:r>
              <a:r>
                <a:rPr lang="en-US" altLang="ko-KR" dirty="0">
                  <a:solidFill>
                    <a:srgbClr val="0071C1"/>
                  </a:solidFill>
                </a:rPr>
                <a:t>original domain</a:t>
              </a:r>
              <a:r>
                <a:rPr lang="en-US" altLang="ko-KR" dirty="0"/>
                <a:t>) </a:t>
              </a:r>
              <a:r>
                <a:rPr lang="ko-KR" altLang="en-US" dirty="0"/>
                <a:t>로 분류할 확률분포 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이 값이 </a:t>
              </a:r>
              <a:r>
                <a:rPr lang="en-US" altLang="ko-KR" dirty="0"/>
                <a:t>1</a:t>
              </a:r>
              <a:r>
                <a:rPr lang="ko-KR" altLang="en-US" dirty="0"/>
                <a:t>이 될수록 </a:t>
              </a:r>
              <a:r>
                <a:rPr lang="en-US" altLang="ko-KR" dirty="0"/>
                <a:t>loss </a:t>
              </a:r>
              <a:r>
                <a:rPr lang="en-US" altLang="ko-KR" dirty="0" err="1"/>
                <a:t>functio</a:t>
              </a:r>
              <a:r>
                <a:rPr lang="ko-KR" altLang="en-US" dirty="0"/>
                <a:t>은 </a:t>
              </a:r>
              <a:r>
                <a:rPr lang="en-US" altLang="ko-KR" dirty="0"/>
                <a:t>0</a:t>
              </a:r>
              <a:r>
                <a:rPr lang="ko-KR" altLang="en-US" dirty="0"/>
                <a:t>에 </a:t>
              </a:r>
              <a:r>
                <a:rPr lang="ko-KR" altLang="en-US" dirty="0" err="1"/>
                <a:t>가까워짐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즉 이 </a:t>
              </a:r>
              <a:r>
                <a:rPr lang="en-US" altLang="ko-KR" dirty="0"/>
                <a:t>loss </a:t>
              </a:r>
              <a:r>
                <a:rPr lang="en-US" altLang="ko-KR" dirty="0" err="1"/>
                <a:t>functio</a:t>
              </a:r>
              <a:r>
                <a:rPr lang="ko-KR" altLang="en-US" dirty="0"/>
                <a:t>을 </a:t>
              </a:r>
              <a:r>
                <a:rPr lang="ko-KR" altLang="en-US" dirty="0" err="1"/>
                <a:t>최소화함으로서</a:t>
              </a:r>
              <a:r>
                <a:rPr lang="ko-KR" altLang="en-US" dirty="0"/>
                <a:t> </a:t>
              </a:r>
              <a:r>
                <a:rPr lang="en-US" altLang="ko-KR" dirty="0"/>
                <a:t>discriminator</a:t>
              </a:r>
              <a:r>
                <a:rPr lang="ko-KR" altLang="en-US" dirty="0"/>
                <a:t>가 </a:t>
              </a:r>
              <a:r>
                <a:rPr lang="en-US" altLang="ko-KR" dirty="0">
                  <a:solidFill>
                    <a:srgbClr val="0071C1"/>
                  </a:solidFill>
                </a:rPr>
                <a:t>original domain</a:t>
              </a:r>
              <a:r>
                <a:rPr lang="ko-KR" altLang="en-US" dirty="0"/>
                <a:t>을 분류 </a:t>
              </a:r>
              <a:r>
                <a:rPr lang="ko-KR" altLang="en-US" dirty="0" err="1"/>
                <a:t>하는것을</a:t>
              </a:r>
              <a:r>
                <a:rPr lang="ko-KR" altLang="en-US" dirty="0"/>
                <a:t> 배움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2ED20E83-86E9-401B-A9A3-AE989F4FCB67}"/>
                  </a:ext>
                </a:extLst>
              </p:cNvPr>
              <p:cNvSpPr txBox="1"/>
              <p:nvPr/>
            </p:nvSpPr>
            <p:spPr>
              <a:xfrm>
                <a:off x="9264689" y="5401131"/>
                <a:ext cx="175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D20E83-86E9-401B-A9A3-AE989F4FC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689" y="5401131"/>
                <a:ext cx="1754903" cy="276999"/>
              </a:xfrm>
              <a:prstGeom prst="rect">
                <a:avLst/>
              </a:prstGeom>
              <a:blipFill>
                <a:blip r:embed="rId5"/>
                <a:stretch>
                  <a:fillRect l="-2083" r="-3819" b="-4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3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95AD966-0847-D441-AA53-9D60EA39DFC7}"/>
              </a:ext>
            </a:extLst>
          </p:cNvPr>
          <p:cNvSpPr/>
          <p:nvPr/>
        </p:nvSpPr>
        <p:spPr>
          <a:xfrm>
            <a:off x="-2667290" y="1717867"/>
            <a:ext cx="1212766" cy="463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877EF31-8535-3643-B92A-87D56CB24826}"/>
              </a:ext>
            </a:extLst>
          </p:cNvPr>
          <p:cNvSpPr/>
          <p:nvPr/>
        </p:nvSpPr>
        <p:spPr>
          <a:xfrm>
            <a:off x="-2672130" y="2253502"/>
            <a:ext cx="1212766" cy="463647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DD6558F-0C60-44DF-907D-E27D990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29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BC90DF4-48AC-4A37-9FC3-5F0F10AEE23B}"/>
              </a:ext>
            </a:extLst>
          </p:cNvPr>
          <p:cNvSpPr/>
          <p:nvPr/>
        </p:nvSpPr>
        <p:spPr>
          <a:xfrm>
            <a:off x="8714254" y="4502817"/>
            <a:ext cx="1584228" cy="457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75">
            <a:extLst>
              <a:ext uri="{FF2B5EF4-FFF2-40B4-BE49-F238E27FC236}">
                <a16:creationId xmlns="" xmlns:a16="http://schemas.microsoft.com/office/drawing/2014/main" id="{19FF2D91-5992-4EF8-9D5F-6A0CD635A07C}"/>
              </a:ext>
            </a:extLst>
          </p:cNvPr>
          <p:cNvSpPr/>
          <p:nvPr/>
        </p:nvSpPr>
        <p:spPr>
          <a:xfrm>
            <a:off x="838200" y="5077513"/>
            <a:ext cx="10579528" cy="162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 생성기는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real image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와 구분 불가능하고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,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 판별기에 의해 </a:t>
            </a:r>
            <a:r>
              <a:rPr kumimoji="1" lang="en-US" altLang="ko-KR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target</a:t>
            </a:r>
            <a:r>
              <a:rPr kumimoji="1" lang="ko-KR" altLang="en-US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 </a:t>
            </a:r>
            <a:r>
              <a:rPr kumimoji="1" lang="en-US" altLang="ko-KR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domain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이 분류가능한 이미지를 생성하려 함</a:t>
            </a:r>
            <a:endParaRPr kumimoji="1" lang="en-US" altLang="ko-KR" sz="2400" dirty="0">
              <a:solidFill>
                <a:schemeClr val="tx1"/>
              </a:solidFill>
              <a:latin typeface="NanumBarunGothic" panose="020B0603020101020101" pitchFamily="34" charset="-127"/>
              <a:ea typeface="나눔고딕" panose="020D0604000000000000"/>
            </a:endParaRPr>
          </a:p>
        </p:txBody>
      </p:sp>
      <p:cxnSp>
        <p:nvCxnSpPr>
          <p:cNvPr id="17" name="직선 연결선 38">
            <a:extLst>
              <a:ext uri="{FF2B5EF4-FFF2-40B4-BE49-F238E27FC236}">
                <a16:creationId xmlns="" xmlns:a16="http://schemas.microsoft.com/office/drawing/2014/main" id="{D5F7D9B0-3E0D-4049-8538-D3B50B5A8B5D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38B437C-8811-4E5C-B4F8-22E54DB66328}"/>
              </a:ext>
            </a:extLst>
          </p:cNvPr>
          <p:cNvSpPr txBox="1"/>
          <p:nvPr/>
        </p:nvSpPr>
        <p:spPr>
          <a:xfrm>
            <a:off x="351993" y="119957"/>
            <a:ext cx="474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ko-KR" altLang="en-US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질문 시나리오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B6D9725-7425-4FF3-A504-9EE00BBDFDC4}"/>
              </a:ext>
            </a:extLst>
          </p:cNvPr>
          <p:cNvSpPr/>
          <p:nvPr/>
        </p:nvSpPr>
        <p:spPr>
          <a:xfrm>
            <a:off x="686523" y="718179"/>
            <a:ext cx="10978428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Q. </a:t>
            </a:r>
            <a:r>
              <a:rPr kumimoji="1"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StarGAN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model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의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Loss function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이 궁금합니다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96122D14-09DA-4985-8E7F-FFFF9D6A187B}"/>
              </a:ext>
            </a:extLst>
          </p:cNvPr>
          <p:cNvGrpSpPr/>
          <p:nvPr/>
        </p:nvGrpSpPr>
        <p:grpSpPr>
          <a:xfrm>
            <a:off x="1850314" y="1217571"/>
            <a:ext cx="8318206" cy="3849184"/>
            <a:chOff x="1850314" y="1217571"/>
            <a:chExt cx="8318206" cy="3849184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04DAF2C1-8A87-4676-BB85-8E3804E9C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3480" y="1253164"/>
              <a:ext cx="8044090" cy="360934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1F6F0536-9429-4D31-A114-B4491CCFE9EB}"/>
                </a:ext>
              </a:extLst>
            </p:cNvPr>
            <p:cNvSpPr/>
            <p:nvPr/>
          </p:nvSpPr>
          <p:spPr>
            <a:xfrm>
              <a:off x="7753611" y="1217571"/>
              <a:ext cx="2414909" cy="3070245"/>
            </a:xfrm>
            <a:prstGeom prst="rect">
              <a:avLst/>
            </a:prstGeom>
            <a:noFill/>
            <a:ln w="50800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A2A96BC7-D0D2-4E65-AD19-3143B637D273}"/>
                </a:ext>
              </a:extLst>
            </p:cNvPr>
            <p:cNvSpPr/>
            <p:nvPr/>
          </p:nvSpPr>
          <p:spPr>
            <a:xfrm>
              <a:off x="1850314" y="1242406"/>
              <a:ext cx="5871023" cy="3824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D34DEA7-618A-4D3A-BB06-D5D32EB41A1E}"/>
              </a:ext>
            </a:extLst>
          </p:cNvPr>
          <p:cNvGrpSpPr/>
          <p:nvPr/>
        </p:nvGrpSpPr>
        <p:grpSpPr>
          <a:xfrm>
            <a:off x="172122" y="1469214"/>
            <a:ext cx="7350577" cy="2587352"/>
            <a:chOff x="172122" y="2028615"/>
            <a:chExt cx="7350577" cy="2587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="" xmlns:a16="http://schemas.microsoft.com/office/drawing/2014/main" id="{2F2E1B41-BC24-4320-B44F-68F93417A328}"/>
                    </a:ext>
                  </a:extLst>
                </p:cNvPr>
                <p:cNvSpPr txBox="1"/>
                <p:nvPr/>
              </p:nvSpPr>
              <p:spPr>
                <a:xfrm>
                  <a:off x="2645554" y="2028615"/>
                  <a:ext cx="3173176" cy="3400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F2E1B41-BC24-4320-B44F-68F93417A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554" y="2028615"/>
                  <a:ext cx="3173176" cy="340093"/>
                </a:xfrm>
                <a:prstGeom prst="rect">
                  <a:avLst/>
                </a:prstGeom>
                <a:blipFill>
                  <a:blip r:embed="rId4"/>
                  <a:stretch>
                    <a:fillRect l="-960" t="-1786" r="-1727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01EE1FB0-7506-4C2A-B593-C836F71AE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7002" y="2389688"/>
              <a:ext cx="104708" cy="482419"/>
            </a:xfrm>
            <a:prstGeom prst="straightConnector1">
              <a:avLst/>
            </a:prstGeom>
            <a:ln w="22225">
              <a:solidFill>
                <a:srgbClr val="FF554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="" xmlns:a16="http://schemas.microsoft.com/office/drawing/2014/main" id="{A7F7875F-4FC1-4731-A11E-58A7F17FFC71}"/>
                    </a:ext>
                  </a:extLst>
                </p:cNvPr>
                <p:cNvSpPr txBox="1"/>
                <p:nvPr/>
              </p:nvSpPr>
              <p:spPr>
                <a:xfrm>
                  <a:off x="172122" y="2915180"/>
                  <a:ext cx="7350577" cy="1700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dirty="0"/>
                    <a:t>(</a:t>
                  </a:r>
                  <a:r>
                    <a:rPr lang="en-US" altLang="ko-KR" dirty="0">
                      <a:solidFill>
                        <a:srgbClr val="FF0000"/>
                      </a:solidFill>
                    </a:rPr>
                    <a:t>fake image</a:t>
                  </a:r>
                  <a:r>
                    <a:rPr lang="en-US" altLang="ko-KR" dirty="0"/>
                    <a:t>)</a:t>
                  </a:r>
                  <a:r>
                    <a:rPr lang="ko-KR" altLang="en-US" dirty="0"/>
                    <a:t>가 주어질 때 </a:t>
                  </a:r>
                  <a:r>
                    <a:rPr lang="en-US" altLang="ko-KR" dirty="0"/>
                    <a:t>c(</a:t>
                  </a:r>
                  <a:r>
                    <a:rPr lang="en-US" altLang="ko-KR" dirty="0">
                      <a:solidFill>
                        <a:srgbClr val="FF0000"/>
                      </a:solidFill>
                    </a:rPr>
                    <a:t>target domain</a:t>
                  </a:r>
                  <a:r>
                    <a:rPr lang="en-US" altLang="ko-KR" dirty="0"/>
                    <a:t>) </a:t>
                  </a:r>
                  <a:r>
                    <a:rPr lang="ko-KR" altLang="en-US" dirty="0"/>
                    <a:t>로 분류할 확률분포 </a:t>
                  </a:r>
                  <a:endParaRPr lang="en-US" altLang="ko-KR" dirty="0"/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dirty="0"/>
                    <a:t>이 값이 </a:t>
                  </a:r>
                  <a:r>
                    <a:rPr lang="en-US" altLang="ko-KR" dirty="0"/>
                    <a:t>1</a:t>
                  </a:r>
                  <a:r>
                    <a:rPr lang="ko-KR" altLang="en-US" dirty="0"/>
                    <a:t>이 될수록 </a:t>
                  </a:r>
                  <a:r>
                    <a:rPr lang="en-US" altLang="ko-KR" dirty="0"/>
                    <a:t>loss </a:t>
                  </a:r>
                  <a:r>
                    <a:rPr lang="en-US" altLang="ko-KR" dirty="0" err="1"/>
                    <a:t>functio</a:t>
                  </a:r>
                  <a:r>
                    <a:rPr lang="ko-KR" altLang="en-US" dirty="0"/>
                    <a:t>은 </a:t>
                  </a:r>
                  <a:r>
                    <a:rPr lang="en-US" altLang="ko-KR" dirty="0"/>
                    <a:t>0</a:t>
                  </a:r>
                  <a:r>
                    <a:rPr lang="ko-KR" altLang="en-US" dirty="0"/>
                    <a:t>에 </a:t>
                  </a:r>
                  <a:r>
                    <a:rPr lang="ko-KR" altLang="en-US" dirty="0" err="1"/>
                    <a:t>가까워짐</a:t>
                  </a:r>
                  <a:endParaRPr lang="en-US" altLang="ko-KR" dirty="0"/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dirty="0"/>
                    <a:t>즉 이 </a:t>
                  </a:r>
                  <a:r>
                    <a:rPr lang="en-US" altLang="ko-KR" dirty="0"/>
                    <a:t>loss </a:t>
                  </a:r>
                  <a:r>
                    <a:rPr lang="en-US" altLang="ko-KR" dirty="0" err="1"/>
                    <a:t>functio</a:t>
                  </a:r>
                  <a:r>
                    <a:rPr lang="ko-KR" altLang="en-US" dirty="0"/>
                    <a:t>을 </a:t>
                  </a:r>
                  <a:r>
                    <a:rPr lang="ko-KR" altLang="en-US" dirty="0" err="1"/>
                    <a:t>최소화함으로서</a:t>
                  </a:r>
                  <a:r>
                    <a:rPr lang="ko-KR" altLang="en-US" dirty="0"/>
                    <a:t> 생성기가 </a:t>
                  </a:r>
                  <a:r>
                    <a:rPr lang="en-US" altLang="ko-KR" dirty="0">
                      <a:solidFill>
                        <a:srgbClr val="FF0000"/>
                      </a:solidFill>
                    </a:rPr>
                    <a:t>target domain</a:t>
                  </a:r>
                  <a:r>
                    <a:rPr lang="ko-KR" altLang="en-US" dirty="0">
                      <a:solidFill>
                        <a:srgbClr val="FF0000"/>
                      </a:solidFill>
                    </a:rPr>
                    <a:t>이</a:t>
                  </a:r>
                  <a:r>
                    <a:rPr lang="ko-KR" altLang="en-US" dirty="0"/>
                    <a:t> 분류가능한 이미지를 </a:t>
                  </a:r>
                  <a:r>
                    <a:rPr lang="ko-KR" altLang="en-US" dirty="0" err="1"/>
                    <a:t>생성하려함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7F7875F-4FC1-4731-A11E-58A7F17FF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122" y="2915180"/>
                  <a:ext cx="7350577" cy="1700787"/>
                </a:xfrm>
                <a:prstGeom prst="rect">
                  <a:avLst/>
                </a:prstGeom>
                <a:blipFill>
                  <a:blip r:embed="rId5"/>
                  <a:stretch>
                    <a:fillRect l="-663" r="-498" b="-465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5C59582B-DAD1-42B4-88EB-43DDC8A78070}"/>
                  </a:ext>
                </a:extLst>
              </p:cNvPr>
              <p:cNvSpPr txBox="1"/>
              <p:nvPr/>
            </p:nvSpPr>
            <p:spPr>
              <a:xfrm>
                <a:off x="2049563" y="5044138"/>
                <a:ext cx="273626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⁡(1−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𝑠𝑟𝑐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59582B-DAD1-42B4-88EB-43DDC8A78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63" y="5044138"/>
                <a:ext cx="2736262" cy="289182"/>
              </a:xfrm>
              <a:prstGeom prst="rect">
                <a:avLst/>
              </a:prstGeom>
              <a:blipFill>
                <a:blip r:embed="rId6"/>
                <a:stretch>
                  <a:fillRect l="-891" r="-222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5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="" xmlns:a16="http://schemas.microsoft.com/office/drawing/2014/main" id="{C3D2052E-8CD9-4EFC-8296-36FD77B4FA26}"/>
              </a:ext>
            </a:extLst>
          </p:cNvPr>
          <p:cNvSpPr txBox="1">
            <a:spLocks/>
          </p:cNvSpPr>
          <p:nvPr/>
        </p:nvSpPr>
        <p:spPr>
          <a:xfrm>
            <a:off x="872105" y="848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3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646898" y="677746"/>
            <a:ext cx="11241117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현재 문제상황</a:t>
            </a:r>
            <a:endParaRPr kumimoji="1" lang="ko-KR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ea typeface="Nanum Gothic ExtraBold" panose="020D0604000000000000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890CB89D-1579-4D1F-A0E4-9BAB5007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3</a:t>
            </a:fld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35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문제제기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4" y="8435975"/>
            <a:ext cx="4560031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08" y="2041000"/>
            <a:ext cx="5086300" cy="34866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0" y="1140788"/>
            <a:ext cx="5181600" cy="54559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2" y="1546959"/>
            <a:ext cx="4907280" cy="348996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1" y="1720133"/>
            <a:ext cx="5703640" cy="408686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86" y="7443353"/>
            <a:ext cx="4868114" cy="6858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59" y="677746"/>
            <a:ext cx="4212694" cy="593467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9" y="1454940"/>
            <a:ext cx="5777929" cy="43014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B3A1F49-6B9E-4CF6-AFBE-F56C9BC1A7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525" t="2889" r="18009" b="10000"/>
          <a:stretch/>
        </p:blipFill>
        <p:spPr>
          <a:xfrm rot="5400000">
            <a:off x="7204786" y="838268"/>
            <a:ext cx="3392375" cy="59740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0" y="721757"/>
            <a:ext cx="5228168" cy="58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7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95AD966-0847-D441-AA53-9D60EA39DFC7}"/>
              </a:ext>
            </a:extLst>
          </p:cNvPr>
          <p:cNvSpPr/>
          <p:nvPr/>
        </p:nvSpPr>
        <p:spPr>
          <a:xfrm>
            <a:off x="-2667290" y="1717867"/>
            <a:ext cx="1212766" cy="463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877EF31-8535-3643-B92A-87D56CB24826}"/>
              </a:ext>
            </a:extLst>
          </p:cNvPr>
          <p:cNvSpPr/>
          <p:nvPr/>
        </p:nvSpPr>
        <p:spPr>
          <a:xfrm>
            <a:off x="-2672130" y="2253502"/>
            <a:ext cx="1212766" cy="463647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DD6558F-0C60-44DF-907D-E27D990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30</a:t>
            </a:fld>
            <a:endParaRPr kumimoji="1"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3BDF0429-F663-451D-A218-69595D7E316B}"/>
              </a:ext>
            </a:extLst>
          </p:cNvPr>
          <p:cNvGrpSpPr/>
          <p:nvPr/>
        </p:nvGrpSpPr>
        <p:grpSpPr>
          <a:xfrm>
            <a:off x="2023480" y="1253164"/>
            <a:ext cx="8275002" cy="3707223"/>
            <a:chOff x="1859944" y="1098418"/>
            <a:chExt cx="8349063" cy="3740403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04DAF2C1-8A87-4676-BB85-8E3804E9C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944" y="1098418"/>
              <a:ext cx="8116084" cy="364165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4BC90DF4-48AC-4A37-9FC3-5F0F10AEE23B}"/>
                </a:ext>
              </a:extLst>
            </p:cNvPr>
            <p:cNvSpPr/>
            <p:nvPr/>
          </p:nvSpPr>
          <p:spPr>
            <a:xfrm>
              <a:off x="8610600" y="4377156"/>
              <a:ext cx="1598407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F6F0536-9429-4D31-A114-B4491CCFE9EB}"/>
              </a:ext>
            </a:extLst>
          </p:cNvPr>
          <p:cNvSpPr/>
          <p:nvPr/>
        </p:nvSpPr>
        <p:spPr>
          <a:xfrm>
            <a:off x="6096000" y="1590806"/>
            <a:ext cx="1866378" cy="3251236"/>
          </a:xfrm>
          <a:prstGeom prst="rect">
            <a:avLst/>
          </a:prstGeom>
          <a:noFill/>
          <a:ln w="508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75">
            <a:extLst>
              <a:ext uri="{FF2B5EF4-FFF2-40B4-BE49-F238E27FC236}">
                <a16:creationId xmlns="" xmlns:a16="http://schemas.microsoft.com/office/drawing/2014/main" id="{19FF2D91-5992-4EF8-9D5F-6A0CD635A07C}"/>
              </a:ext>
            </a:extLst>
          </p:cNvPr>
          <p:cNvSpPr/>
          <p:nvPr/>
        </p:nvSpPr>
        <p:spPr>
          <a:xfrm>
            <a:off x="838200" y="5077513"/>
            <a:ext cx="10579528" cy="162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 생성기는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original domain(c’)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을 가지고 </a:t>
            </a:r>
            <a:r>
              <a:rPr kumimoji="1" lang="en-US" altLang="ko-KR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fake image(G(</a:t>
            </a:r>
            <a:r>
              <a:rPr kumimoji="1" lang="en-US" altLang="ko-KR" sz="2400" dirty="0" err="1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x,c</a:t>
            </a:r>
            <a:r>
              <a:rPr kumimoji="1" lang="en-US" altLang="ko-KR" sz="2400" dirty="0">
                <a:solidFill>
                  <a:srgbClr val="FF5542"/>
                </a:solidFill>
                <a:latin typeface="NanumBarunGothic" panose="020B0603020101020101" pitchFamily="34" charset="-127"/>
                <a:ea typeface="나눔고딕" panose="020D0604000000000000"/>
              </a:rPr>
              <a:t>))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를 다시 </a:t>
            </a:r>
            <a:r>
              <a:rPr kumimoji="1" lang="en-US" altLang="ko-KR" sz="2400" dirty="0">
                <a:solidFill>
                  <a:srgbClr val="0071C1"/>
                </a:solidFill>
                <a:latin typeface="NanumBarunGothic" panose="020B0603020101020101" pitchFamily="34" charset="-127"/>
                <a:ea typeface="나눔고딕" panose="020D0604000000000000"/>
              </a:rPr>
              <a:t>original image(x)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로 복원하려고 함</a:t>
            </a:r>
            <a:endParaRPr kumimoji="1" lang="en-US" altLang="ko-KR" sz="2400" dirty="0">
              <a:solidFill>
                <a:schemeClr val="tx1"/>
              </a:solidFill>
              <a:latin typeface="NanumBarunGothic" panose="020B0603020101020101" pitchFamily="34" charset="-127"/>
              <a:ea typeface="나눔고딕" panose="020D0604000000000000"/>
            </a:endParaRPr>
          </a:p>
        </p:txBody>
      </p:sp>
      <p:cxnSp>
        <p:nvCxnSpPr>
          <p:cNvPr id="17" name="직선 연결선 38">
            <a:extLst>
              <a:ext uri="{FF2B5EF4-FFF2-40B4-BE49-F238E27FC236}">
                <a16:creationId xmlns="" xmlns:a16="http://schemas.microsoft.com/office/drawing/2014/main" id="{DD66D6F9-F3F8-4DD1-A0DB-47FA6FE03183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E575141-9DCE-44D4-A47C-F2A8464D5110}"/>
              </a:ext>
            </a:extLst>
          </p:cNvPr>
          <p:cNvSpPr txBox="1"/>
          <p:nvPr/>
        </p:nvSpPr>
        <p:spPr>
          <a:xfrm>
            <a:off x="351993" y="119957"/>
            <a:ext cx="474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ko-KR" altLang="en-US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질문 시나리오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8CC30BA-4B59-4444-9EA7-96B1D300AFEF}"/>
              </a:ext>
            </a:extLst>
          </p:cNvPr>
          <p:cNvSpPr/>
          <p:nvPr/>
        </p:nvSpPr>
        <p:spPr>
          <a:xfrm>
            <a:off x="686523" y="718179"/>
            <a:ext cx="10978428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Q. </a:t>
            </a:r>
            <a:r>
              <a:rPr kumimoji="1"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StarGAN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model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의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Loss function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이 궁금합니다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501F98B7-556F-4265-B519-FE3C6A484223}"/>
                  </a:ext>
                </a:extLst>
              </p:cNvPr>
              <p:cNvSpPr txBox="1"/>
              <p:nvPr/>
            </p:nvSpPr>
            <p:spPr>
              <a:xfrm>
                <a:off x="6535000" y="6120879"/>
                <a:ext cx="353257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1F98B7-556F-4265-B519-FE3C6A484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000" y="6120879"/>
                <a:ext cx="3532570" cy="289182"/>
              </a:xfrm>
              <a:prstGeom prst="rect">
                <a:avLst/>
              </a:prstGeom>
              <a:blipFill>
                <a:blip r:embed="rId4"/>
                <a:stretch>
                  <a:fillRect l="-690" r="-1724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88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95AD966-0847-D441-AA53-9D60EA39DFC7}"/>
              </a:ext>
            </a:extLst>
          </p:cNvPr>
          <p:cNvSpPr/>
          <p:nvPr/>
        </p:nvSpPr>
        <p:spPr>
          <a:xfrm>
            <a:off x="-2667290" y="1717867"/>
            <a:ext cx="1212766" cy="463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877EF31-8535-3643-B92A-87D56CB24826}"/>
              </a:ext>
            </a:extLst>
          </p:cNvPr>
          <p:cNvSpPr/>
          <p:nvPr/>
        </p:nvSpPr>
        <p:spPr>
          <a:xfrm>
            <a:off x="-2672130" y="2253502"/>
            <a:ext cx="1212766" cy="463647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DD6558F-0C60-44DF-907D-E27D990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31</a:t>
            </a:fld>
            <a:endParaRPr kumimoji="1" lang="ko-KR" altLang="en-US"/>
          </a:p>
        </p:txBody>
      </p:sp>
      <p:cxnSp>
        <p:nvCxnSpPr>
          <p:cNvPr id="17" name="직선 연결선 38">
            <a:extLst>
              <a:ext uri="{FF2B5EF4-FFF2-40B4-BE49-F238E27FC236}">
                <a16:creationId xmlns="" xmlns:a16="http://schemas.microsoft.com/office/drawing/2014/main" id="{D5F7D9B0-3E0D-4049-8538-D3B50B5A8B5D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38B437C-8811-4E5C-B4F8-22E54DB66328}"/>
              </a:ext>
            </a:extLst>
          </p:cNvPr>
          <p:cNvSpPr txBox="1"/>
          <p:nvPr/>
        </p:nvSpPr>
        <p:spPr>
          <a:xfrm>
            <a:off x="351993" y="119957"/>
            <a:ext cx="474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ko-KR" altLang="en-US" sz="240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예상 질문 시나리오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B6D9725-7425-4FF3-A504-9EE00BBDFDC4}"/>
              </a:ext>
            </a:extLst>
          </p:cNvPr>
          <p:cNvSpPr/>
          <p:nvPr/>
        </p:nvSpPr>
        <p:spPr>
          <a:xfrm>
            <a:off x="686523" y="718179"/>
            <a:ext cx="10978428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Q. </a:t>
            </a:r>
            <a:r>
              <a:rPr kumimoji="1"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StarGAN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model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의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Loss function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이 궁금합니다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2F2E1B41-BC24-4320-B44F-68F93417A328}"/>
                  </a:ext>
                </a:extLst>
              </p:cNvPr>
              <p:cNvSpPr txBox="1"/>
              <p:nvPr/>
            </p:nvSpPr>
            <p:spPr>
              <a:xfrm>
                <a:off x="1321714" y="4333583"/>
                <a:ext cx="3173176" cy="340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2E1B41-BC24-4320-B44F-68F93417A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714" y="4333583"/>
                <a:ext cx="3173176" cy="340093"/>
              </a:xfrm>
              <a:prstGeom prst="rect">
                <a:avLst/>
              </a:prstGeom>
              <a:blipFill>
                <a:blip r:embed="rId3"/>
                <a:stretch>
                  <a:fillRect l="-962" t="-1786" r="-1923" b="-26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EBF953-1465-4EC6-B537-5C23338D4E36}"/>
              </a:ext>
            </a:extLst>
          </p:cNvPr>
          <p:cNvSpPr txBox="1"/>
          <p:nvPr/>
        </p:nvSpPr>
        <p:spPr>
          <a:xfrm>
            <a:off x="1321714" y="2858923"/>
            <a:ext cx="273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Real image classification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5C59582B-DAD1-42B4-88EB-43DDC8A78070}"/>
                  </a:ext>
                </a:extLst>
              </p:cNvPr>
              <p:cNvSpPr txBox="1"/>
              <p:nvPr/>
            </p:nvSpPr>
            <p:spPr>
              <a:xfrm>
                <a:off x="1321714" y="2420803"/>
                <a:ext cx="5369034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𝑠𝑟𝑐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⁡(1−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𝑠𝑟𝑐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59582B-DAD1-42B4-88EB-43DDC8A78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714" y="2420803"/>
                <a:ext cx="5369034" cy="289182"/>
              </a:xfrm>
              <a:prstGeom prst="rect">
                <a:avLst/>
              </a:prstGeom>
              <a:blipFill>
                <a:blip r:embed="rId4"/>
                <a:stretch>
                  <a:fillRect l="-1589" t="-29167" r="-1135" b="-4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95C556F8-8C7F-48ED-9728-953CE5261283}"/>
                  </a:ext>
                </a:extLst>
              </p:cNvPr>
              <p:cNvSpPr txBox="1"/>
              <p:nvPr/>
            </p:nvSpPr>
            <p:spPr>
              <a:xfrm>
                <a:off x="1321714" y="3377193"/>
                <a:ext cx="2848152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C556F8-8C7F-48ED-9728-953CE5261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714" y="3377193"/>
                <a:ext cx="2848152" cy="289182"/>
              </a:xfrm>
              <a:prstGeom prst="rect">
                <a:avLst/>
              </a:prstGeom>
              <a:blipFill>
                <a:blip r:embed="rId5"/>
                <a:stretch>
                  <a:fillRect l="-1071" r="-2141" b="-361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08CE89-4E32-409B-83A8-0BE970F237EA}"/>
              </a:ext>
            </a:extLst>
          </p:cNvPr>
          <p:cNvSpPr txBox="1"/>
          <p:nvPr/>
        </p:nvSpPr>
        <p:spPr>
          <a:xfrm>
            <a:off x="1321714" y="1902533"/>
            <a:ext cx="253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Adversial</a:t>
            </a:r>
            <a:r>
              <a:rPr lang="en-US" altLang="ko-KR" dirty="0"/>
              <a:t> loss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A51D81CF-6FAD-4136-BC3A-DB0133BF54C8}"/>
                  </a:ext>
                </a:extLst>
              </p:cNvPr>
              <p:cNvSpPr txBox="1"/>
              <p:nvPr/>
            </p:nvSpPr>
            <p:spPr>
              <a:xfrm>
                <a:off x="1321714" y="4822615"/>
                <a:ext cx="3532570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[|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1D81CF-6FAD-4136-BC3A-DB0133BF5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714" y="4822615"/>
                <a:ext cx="3532570" cy="289182"/>
              </a:xfrm>
              <a:prstGeom prst="rect">
                <a:avLst/>
              </a:prstGeom>
              <a:blipFill>
                <a:blip r:embed="rId6"/>
                <a:stretch>
                  <a:fillRect l="-864" r="-1727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F283A77-0A76-46BE-93D6-7A3CD2B7F743}"/>
              </a:ext>
            </a:extLst>
          </p:cNvPr>
          <p:cNvSpPr txBox="1"/>
          <p:nvPr/>
        </p:nvSpPr>
        <p:spPr>
          <a:xfrm>
            <a:off x="1321714" y="3815313"/>
            <a:ext cx="505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Fake image classification + reconstruction loss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5FCA1599-B116-4423-98CA-6C0A3FEB9EBC}"/>
                  </a:ext>
                </a:extLst>
              </p:cNvPr>
              <p:cNvSpPr txBox="1"/>
              <p:nvPr/>
            </p:nvSpPr>
            <p:spPr>
              <a:xfrm>
                <a:off x="8440447" y="3155075"/>
                <a:ext cx="2256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CA1599-B116-4423-98CA-6C0A3FEB9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447" y="3155075"/>
                <a:ext cx="2256067" cy="276999"/>
              </a:xfrm>
              <a:prstGeom prst="rect">
                <a:avLst/>
              </a:prstGeom>
              <a:blipFill>
                <a:blip r:embed="rId7"/>
                <a:stretch>
                  <a:fillRect l="-1622" r="-270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3286E77D-1CF5-47DB-AC83-0D41B30F8D41}"/>
                  </a:ext>
                </a:extLst>
              </p:cNvPr>
              <p:cNvSpPr txBox="1"/>
              <p:nvPr/>
            </p:nvSpPr>
            <p:spPr>
              <a:xfrm>
                <a:off x="7538598" y="4627173"/>
                <a:ext cx="3157916" cy="3400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86E77D-1CF5-47DB-AC83-0D41B30F8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598" y="4627173"/>
                <a:ext cx="3157916" cy="340093"/>
              </a:xfrm>
              <a:prstGeom prst="rect">
                <a:avLst/>
              </a:prstGeom>
              <a:blipFill>
                <a:blip r:embed="rId8"/>
                <a:stretch>
                  <a:fillRect l="-965" t="-1786" b="-17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9708470-0284-4F91-82D7-CAC3E8DB7844}"/>
              </a:ext>
            </a:extLst>
          </p:cNvPr>
          <p:cNvSpPr txBox="1"/>
          <p:nvPr/>
        </p:nvSpPr>
        <p:spPr>
          <a:xfrm>
            <a:off x="7721341" y="2739661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Discriminator loss function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21A9FBB-6730-4699-A007-5821B6CB33A2}"/>
              </a:ext>
            </a:extLst>
          </p:cNvPr>
          <p:cNvSpPr txBox="1"/>
          <p:nvPr/>
        </p:nvSpPr>
        <p:spPr>
          <a:xfrm>
            <a:off x="8057971" y="4241010"/>
            <a:ext cx="263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Generator loss function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1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>
            <a:spLocks/>
          </p:cNvSpPr>
          <p:nvPr/>
        </p:nvSpPr>
        <p:spPr>
          <a:xfrm>
            <a:off x="423545" y="608965"/>
            <a:ext cx="11242040" cy="462280"/>
          </a:xfrm>
          <a:prstGeom prst="rect">
            <a:avLst/>
          </a:prstGeom>
          <a:ln w="0" cap="flat" cmpd="sng">
            <a:solidFill>
              <a:schemeClr val="bg1">
                <a:lumMod val="85000"/>
                <a:alpha val="0"/>
              </a:schemeClr>
            </a:solidFill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 Gothic ExtraBold" charset="0"/>
                <a:ea typeface="Nanum Gothic ExtraBold" charset="0"/>
              </a:rPr>
              <a:t>학습 데이터 </a:t>
            </a:r>
            <a:endParaRPr lang="ko-KR" altLang="en-US" sz="2400" b="1" strike="noStrike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Nanum Gothic ExtraBold" charset="0"/>
              <a:ea typeface="Nanum Gothic ExtraBold" charset="0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27050" y="581660"/>
            <a:ext cx="11138535" cy="635"/>
          </a:xfrm>
          <a:prstGeom prst="line">
            <a:avLst/>
          </a:prstGeom>
          <a:ln w="28575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>
            <a:spLocks/>
          </p:cNvSpPr>
          <p:nvPr/>
        </p:nvSpPr>
        <p:spPr>
          <a:xfrm>
            <a:off x="3048000" y="2413635"/>
            <a:ext cx="6096635" cy="92392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NanumBarunGothic" charset="0"/>
              <a:ea typeface="NanumBarunGothic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NanumBarunGothic" charset="0"/>
              <a:ea typeface="NanumBarunGothic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NanumBarunGothic" charset="0"/>
              <a:ea typeface="NanumBarunGothic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873125" y="5102225"/>
            <a:ext cx="5107940" cy="5854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latin typeface="NanumBarunGothic" charset="0"/>
              <a:ea typeface="NanumBarunGothic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latin typeface="NanumBarunGothic" charset="0"/>
              <a:ea typeface="NanumBarunGothic" charset="0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206375" y="4044950"/>
            <a:ext cx="2686685" cy="193865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Antoni Gaudi : 622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Le Corbusier : 598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Zaha Hadid : 541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House : </a:t>
            </a: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1,320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4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그림 24" descr="C:/Users/David/AppData/Roaming/PolarisOffice/ETemp/8992_7227144/image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170940"/>
            <a:ext cx="3987165" cy="5483860"/>
          </a:xfrm>
          <a:prstGeom prst="rect">
            <a:avLst/>
          </a:prstGeom>
          <a:noFill/>
        </p:spPr>
      </p:pic>
      <p:pic>
        <p:nvPicPr>
          <p:cNvPr id="28" name="그림 27" descr="C:/Users/David/AppData/Roaming/PolarisOffice/ETemp/8992_7227144/image1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2" r="19649" b="3673"/>
          <a:stretch>
            <a:fillRect/>
          </a:stretch>
        </p:blipFill>
        <p:spPr>
          <a:xfrm>
            <a:off x="7120890" y="1197610"/>
            <a:ext cx="4540885" cy="5457190"/>
          </a:xfrm>
          <a:prstGeom prst="rect">
            <a:avLst/>
          </a:prstGeom>
          <a:noFill/>
        </p:spPr>
      </p:pic>
      <p:sp>
        <p:nvSpPr>
          <p:cNvPr id="37" name="직사각형 36"/>
          <p:cNvSpPr>
            <a:spLocks/>
          </p:cNvSpPr>
          <p:nvPr/>
        </p:nvSpPr>
        <p:spPr>
          <a:xfrm>
            <a:off x="3338195" y="5198110"/>
            <a:ext cx="2680335" cy="5537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351790" y="120015"/>
            <a:ext cx="3526790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E7E6E6">
                    <a:lumMod val="25000"/>
                  </a:srgbClr>
                </a:solidFill>
                <a:latin typeface="나눔고딕" charset="0"/>
                <a:ea typeface="나눔고딕" charset="0"/>
              </a:rPr>
              <a:t>2. 데이터 모델 및 UI</a:t>
            </a:r>
            <a:endParaRPr lang="ko-KR" altLang="en-US" sz="2400" b="0" strike="noStrike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E7E6E6">
                  <a:lumMod val="2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336550" y="3340100"/>
            <a:ext cx="2453640" cy="52387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FFFF"/>
                </a:solidFill>
                <a:latin typeface="나눔고딕" charset="0"/>
                <a:ea typeface="나눔고딕" charset="0"/>
              </a:rPr>
              <a:t>1. </a:t>
            </a:r>
            <a:r>
              <a:rPr lang="en-US" altLang="ko-KR" sz="1800" b="0" strike="noStrike" cap="none" dirty="0" err="1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FFFF"/>
                </a:solidFill>
                <a:latin typeface="나눔고딕" charset="0"/>
                <a:ea typeface="나눔고딕" charset="0"/>
              </a:rPr>
              <a:t>Crolling</a:t>
            </a:r>
            <a:endParaRPr lang="ko-KR" altLang="en-US" sz="1800" b="0" strike="noStrike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9" name="그림 38" descr="C:/Users/David/AppData/Roaming/PolarisOffice/ETemp/8992_7227144/fImage2839168541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" y="1456055"/>
            <a:ext cx="2422525" cy="1619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902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-1264285" y="1949450"/>
            <a:ext cx="1213485" cy="46418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950" b="0" strike="noStrike" cap="none" dirty="0">
              <a:ln w="9525" cap="flat" cmpd="sng">
                <a:solidFill>
                  <a:srgbClr val="4472C4">
                    <a:alpha val="0"/>
                  </a:srgbClr>
                </a:solidFill>
                <a:prstDash val="solid"/>
              </a:ln>
              <a:solidFill>
                <a:srgbClr val="FFFFFF"/>
              </a:solidFill>
              <a:latin typeface="NanumBarunGothic" charset="0"/>
              <a:ea typeface="NanumBarunGothic" charset="0"/>
            </a:endParaRPr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-1269365" y="2485390"/>
            <a:ext cx="1213485" cy="464185"/>
          </a:xfrm>
          <a:prstGeom prst="rect">
            <a:avLst/>
          </a:prstGeom>
          <a:solidFill>
            <a:srgbClr val="0071C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950" b="0" strike="noStrike" cap="none" dirty="0">
              <a:ln w="9525" cap="flat" cmpd="sng">
                <a:solidFill>
                  <a:srgbClr val="4472C4">
                    <a:alpha val="0"/>
                  </a:srgbClr>
                </a:solidFill>
                <a:prstDash val="solid"/>
              </a:ln>
              <a:solidFill>
                <a:srgbClr val="FFFFFF"/>
              </a:solidFill>
              <a:latin typeface="NanumBarunGothic" charset="0"/>
              <a:ea typeface="NanumBarunGothic" charset="0"/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423545" y="608965"/>
            <a:ext cx="11242040" cy="462280"/>
          </a:xfrm>
          <a:prstGeom prst="rect">
            <a:avLst/>
          </a:prstGeom>
          <a:ln w="0" cap="flat" cmpd="sng">
            <a:solidFill>
              <a:schemeClr val="bg1">
                <a:lumMod val="85000"/>
                <a:alpha val="0"/>
              </a:schemeClr>
            </a:solidFill>
            <a:prstDash val="soli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Nanum Gothic ExtraBold" charset="0"/>
                <a:ea typeface="Nanum Gothic ExtraBold" charset="0"/>
              </a:rPr>
              <a:t>학습 데이터 </a:t>
            </a:r>
            <a:endParaRPr lang="ko-KR" altLang="en-US" sz="2400" b="1" strike="noStrike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Nanum Gothic ExtraBold" charset="0"/>
              <a:ea typeface="Nanum Gothic ExtraBold" charset="0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27050" y="581660"/>
            <a:ext cx="11138535" cy="635"/>
          </a:xfrm>
          <a:prstGeom prst="line">
            <a:avLst/>
          </a:prstGeom>
          <a:ln w="28575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>
            <a:spLocks/>
          </p:cNvSpPr>
          <p:nvPr/>
        </p:nvSpPr>
        <p:spPr>
          <a:xfrm>
            <a:off x="3048000" y="2413635"/>
            <a:ext cx="6096635" cy="92392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NanumBarunGothic" charset="0"/>
              <a:ea typeface="NanumBarunGothic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NanumBarunGothic" charset="0"/>
              <a:ea typeface="NanumBarunGothic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NanumBarunGothic" charset="0"/>
              <a:ea typeface="NanumBarunGothic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873125" y="5102225"/>
            <a:ext cx="5107940" cy="5854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latin typeface="NanumBarunGothic" charset="0"/>
              <a:ea typeface="NanumBarunGothic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latin typeface="NanumBarunGothic" charset="0"/>
              <a:ea typeface="NanumBarunGothic" charset="0"/>
            </a:endParaRPr>
          </a:p>
        </p:txBody>
      </p:sp>
      <p:sp>
        <p:nvSpPr>
          <p:cNvPr id="22" name="직사각형 21"/>
          <p:cNvSpPr>
            <a:spLocks/>
          </p:cNvSpPr>
          <p:nvPr/>
        </p:nvSpPr>
        <p:spPr>
          <a:xfrm>
            <a:off x="9092565" y="4044950"/>
            <a:ext cx="2686685" cy="26301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strike="noStrike" cap="none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고딕" charset="0"/>
                <a:ea typeface="나눔고딕" charset="0"/>
              </a:rPr>
              <a:t>A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ncient 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Colonual/Victorian 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American regional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Western European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Eastern European 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Modern  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7" name="직사각형 36"/>
          <p:cNvSpPr>
            <a:spLocks/>
          </p:cNvSpPr>
          <p:nvPr/>
        </p:nvSpPr>
        <p:spPr>
          <a:xfrm>
            <a:off x="3338195" y="5198110"/>
            <a:ext cx="2680335" cy="5537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351790" y="120015"/>
            <a:ext cx="3526790" cy="4622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E7E6E6">
                    <a:lumMod val="25000"/>
                  </a:srgbClr>
                </a:solidFill>
                <a:latin typeface="나눔고딕" charset="0"/>
                <a:ea typeface="나눔고딕" charset="0"/>
              </a:rPr>
              <a:t>2. 데이터 모델 및 UI</a:t>
            </a:r>
            <a:endParaRPr lang="ko-KR" altLang="en-US" sz="2400" b="0" strike="noStrike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E7E6E6">
                  <a:lumMod val="25000"/>
                </a:srgb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9222740" y="3340100"/>
            <a:ext cx="2453640" cy="7048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4572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FFFF"/>
                </a:solidFill>
                <a:latin typeface="나눔고딕" charset="0"/>
                <a:ea typeface="나눔고딕" charset="0"/>
              </a:rPr>
              <a:t>2. Architecture </a:t>
            </a:r>
            <a:r>
              <a:rPr lang="en-US" altLang="ko-KR" sz="1800" b="0" strike="noStrike" cap="none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FFFFFF"/>
                </a:solidFill>
                <a:latin typeface="나눔고딕" charset="0"/>
                <a:ea typeface="나눔고딕" charset="0"/>
              </a:rPr>
              <a:t>Dataset</a:t>
            </a:r>
            <a:endParaRPr lang="ko-KR" altLang="en-US" sz="1800" b="0" strike="noStrike" cap="none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rgbClr val="FFFFFF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39" name="그림 38" descr="C:/Users/David/AppData/Roaming/PolarisOffice/ETemp/8992_7227144/fImage31468704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530" y="1878330"/>
            <a:ext cx="2464435" cy="925830"/>
          </a:xfrm>
          <a:prstGeom prst="rect">
            <a:avLst/>
          </a:prstGeom>
          <a:noFill/>
        </p:spPr>
      </p:pic>
      <p:pic>
        <p:nvPicPr>
          <p:cNvPr id="40" name="그림 39" descr="C:/Users/David/AppData/Roaming/PolarisOffice/ETemp/8992_7227144/image1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5" r="9787"/>
          <a:stretch>
            <a:fillRect/>
          </a:stretch>
        </p:blipFill>
        <p:spPr>
          <a:xfrm>
            <a:off x="94615" y="1462405"/>
            <a:ext cx="3661410" cy="4403090"/>
          </a:xfrm>
          <a:prstGeom prst="rect">
            <a:avLst/>
          </a:prstGeom>
          <a:noFill/>
        </p:spPr>
      </p:pic>
      <p:pic>
        <p:nvPicPr>
          <p:cNvPr id="41" name="그림 40" descr="C:/Users/David/AppData/Roaming/PolarisOffice/ETemp/8992_7227144/image1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" r="14161"/>
          <a:stretch>
            <a:fillRect/>
          </a:stretch>
        </p:blipFill>
        <p:spPr>
          <a:xfrm>
            <a:off x="3987165" y="1450975"/>
            <a:ext cx="4722495" cy="4415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064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42534" y="6512845"/>
            <a:ext cx="6737350" cy="355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50" spc="5" dirty="0">
                <a:solidFill>
                  <a:srgbClr val="7F7F7F"/>
                </a:solidFill>
                <a:latin typeface="Times New Roman"/>
                <a:cs typeface="Times New Roman"/>
              </a:rPr>
              <a:t>Deep </a:t>
            </a:r>
            <a:r>
              <a:rPr sz="2150" dirty="0">
                <a:solidFill>
                  <a:srgbClr val="7F7F7F"/>
                </a:solidFill>
                <a:latin typeface="Times New Roman"/>
                <a:cs typeface="Times New Roman"/>
              </a:rPr>
              <a:t>Feature Interpolation </a:t>
            </a:r>
            <a:r>
              <a:rPr sz="2150" spc="5" dirty="0">
                <a:solidFill>
                  <a:srgbClr val="7F7F7F"/>
                </a:solidFill>
                <a:latin typeface="Times New Roman"/>
                <a:cs typeface="Times New Roman"/>
              </a:rPr>
              <a:t>(CVPR </a:t>
            </a:r>
            <a:r>
              <a:rPr sz="2150" spc="-5" dirty="0">
                <a:solidFill>
                  <a:srgbClr val="7F7F7F"/>
                </a:solidFill>
                <a:latin typeface="Times New Roman"/>
                <a:cs typeface="Times New Roman"/>
              </a:rPr>
              <a:t>2017) </a:t>
            </a:r>
            <a:r>
              <a:rPr sz="2150" b="1" dirty="0">
                <a:solidFill>
                  <a:srgbClr val="0070C0"/>
                </a:solidFill>
                <a:latin typeface="Times New Roman"/>
                <a:cs typeface="Times New Roman"/>
              </a:rPr>
              <a:t>1000 </a:t>
            </a:r>
            <a:r>
              <a:rPr sz="2150" b="1" spc="5" dirty="0">
                <a:solidFill>
                  <a:srgbClr val="0070C0"/>
                </a:solidFill>
                <a:latin typeface="Times New Roman"/>
                <a:cs typeface="Times New Roman"/>
              </a:rPr>
              <a:t>x </a:t>
            </a:r>
            <a:r>
              <a:rPr sz="2150" b="1" dirty="0">
                <a:solidFill>
                  <a:srgbClr val="0070C0"/>
                </a:solidFill>
                <a:latin typeface="Times New Roman"/>
                <a:cs typeface="Times New Roman"/>
              </a:rPr>
              <a:t>1000</a:t>
            </a:r>
            <a:r>
              <a:rPr sz="2150" b="1" spc="-5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70C0"/>
                </a:solidFill>
                <a:latin typeface="Times New Roman"/>
                <a:cs typeface="Times New Roman"/>
              </a:rPr>
              <a:t>pixels</a:t>
            </a:r>
            <a:endParaRPr sz="21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622256"/>
            <a:ext cx="12192000" cy="491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646068"/>
            <a:ext cx="12192000" cy="4891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622254"/>
            <a:ext cx="12192000" cy="46497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625826"/>
            <a:ext cx="12192000" cy="49077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1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35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 및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3877860" y="589429"/>
            <a:ext cx="11241117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어느게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진짜 원본일까요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?</a:t>
            </a:r>
            <a:endParaRPr kumimoji="1" lang="ko-KR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ea typeface="Nanum Gothic ExtraBold" panose="020D0604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5F967C2-F76A-4619-B93B-A03361A444D4}"/>
              </a:ext>
            </a:extLst>
          </p:cNvPr>
          <p:cNvSpPr/>
          <p:nvPr/>
        </p:nvSpPr>
        <p:spPr>
          <a:xfrm>
            <a:off x="0" y="1581348"/>
            <a:ext cx="4072128" cy="4980191"/>
          </a:xfrm>
          <a:prstGeom prst="rect">
            <a:avLst/>
          </a:prstGeom>
          <a:noFill/>
          <a:ln w="5715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848148" y="1121407"/>
            <a:ext cx="11241117" cy="46166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       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Real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                                       Fake                                          </a:t>
            </a:r>
            <a:r>
              <a:rPr kumimoji="1" lang="en-US" altLang="ko-KR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Fake</a:t>
            </a:r>
            <a:endParaRPr kumimoji="1" lang="ko-KR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ea typeface="Nanum 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10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21" y="677746"/>
            <a:ext cx="11042650" cy="570306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="" xmlns:a16="http://schemas.microsoft.com/office/drawing/2014/main" id="{C3D2052E-8CD9-4EFC-8296-36FD77B4FA26}"/>
              </a:ext>
            </a:extLst>
          </p:cNvPr>
          <p:cNvSpPr txBox="1">
            <a:spLocks/>
          </p:cNvSpPr>
          <p:nvPr/>
        </p:nvSpPr>
        <p:spPr>
          <a:xfrm>
            <a:off x="872105" y="848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3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646898" y="740092"/>
            <a:ext cx="11241117" cy="523220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GAN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Nanum Gothic ExtraBold" panose="020D0604000000000000" pitchFamily="34" charset="-127"/>
              </a:rPr>
              <a:t>의 기본 구조</a:t>
            </a:r>
            <a:endParaRPr kumimoji="1" lang="ko-KR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ea typeface="Nanum Gothic ExtraBold" panose="020D0604000000000000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890CB89D-1579-4D1F-A0E4-9BAB5007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35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 및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268" y="677746"/>
            <a:ext cx="10345475" cy="12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9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95AD966-0847-D441-AA53-9D60EA39DFC7}"/>
              </a:ext>
            </a:extLst>
          </p:cNvPr>
          <p:cNvSpPr/>
          <p:nvPr/>
        </p:nvSpPr>
        <p:spPr>
          <a:xfrm>
            <a:off x="-2667290" y="1717867"/>
            <a:ext cx="1212766" cy="463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877EF31-8535-3643-B92A-87D56CB24826}"/>
              </a:ext>
            </a:extLst>
          </p:cNvPr>
          <p:cNvSpPr/>
          <p:nvPr/>
        </p:nvSpPr>
        <p:spPr>
          <a:xfrm>
            <a:off x="-2672130" y="2253502"/>
            <a:ext cx="1212766" cy="463647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423833" y="609188"/>
            <a:ext cx="11241117" cy="58477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 As Is </a:t>
            </a:r>
            <a:r>
              <a:rPr kumimoji="1"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: GAN</a:t>
            </a:r>
            <a:endParaRPr kumimoji="1"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DD6558F-0C60-44DF-907D-E27D990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35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 및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="" xmlns:a16="http://schemas.microsoft.com/office/drawing/2014/main" id="{8A0FF86E-F26D-4782-8EA6-ABC4A296160F}"/>
              </a:ext>
            </a:extLst>
          </p:cNvPr>
          <p:cNvSpPr/>
          <p:nvPr/>
        </p:nvSpPr>
        <p:spPr>
          <a:xfrm>
            <a:off x="-2231774" y="3428999"/>
            <a:ext cx="1143000" cy="1078360"/>
          </a:xfrm>
          <a:custGeom>
            <a:avLst/>
            <a:gdLst/>
            <a:ahLst/>
            <a:cxnLst/>
            <a:rect l="l" t="t" r="r" b="b"/>
            <a:pathLst>
              <a:path w="1143000" h="1123314">
                <a:moveTo>
                  <a:pt x="0" y="561662"/>
                </a:moveTo>
                <a:lnTo>
                  <a:pt x="2097" y="513199"/>
                </a:lnTo>
                <a:lnTo>
                  <a:pt x="8276" y="465882"/>
                </a:lnTo>
                <a:lnTo>
                  <a:pt x="18364" y="419878"/>
                </a:lnTo>
                <a:lnTo>
                  <a:pt x="32190" y="375355"/>
                </a:lnTo>
                <a:lnTo>
                  <a:pt x="49582" y="332484"/>
                </a:lnTo>
                <a:lnTo>
                  <a:pt x="70370" y="291431"/>
                </a:lnTo>
                <a:lnTo>
                  <a:pt x="94380" y="252366"/>
                </a:lnTo>
                <a:lnTo>
                  <a:pt x="121443" y="215458"/>
                </a:lnTo>
                <a:lnTo>
                  <a:pt x="151385" y="180874"/>
                </a:lnTo>
                <a:lnTo>
                  <a:pt x="184036" y="148784"/>
                </a:lnTo>
                <a:lnTo>
                  <a:pt x="219225" y="119356"/>
                </a:lnTo>
                <a:lnTo>
                  <a:pt x="256779" y="92759"/>
                </a:lnTo>
                <a:lnTo>
                  <a:pt x="296526" y="69161"/>
                </a:lnTo>
                <a:lnTo>
                  <a:pt x="338297" y="48731"/>
                </a:lnTo>
                <a:lnTo>
                  <a:pt x="381918" y="31637"/>
                </a:lnTo>
                <a:lnTo>
                  <a:pt x="427219" y="18048"/>
                </a:lnTo>
                <a:lnTo>
                  <a:pt x="474028" y="8134"/>
                </a:lnTo>
                <a:lnTo>
                  <a:pt x="522173" y="2061"/>
                </a:lnTo>
                <a:lnTo>
                  <a:pt x="571483" y="0"/>
                </a:lnTo>
                <a:lnTo>
                  <a:pt x="620792" y="2061"/>
                </a:lnTo>
                <a:lnTo>
                  <a:pt x="668937" y="8134"/>
                </a:lnTo>
                <a:lnTo>
                  <a:pt x="715746" y="18048"/>
                </a:lnTo>
                <a:lnTo>
                  <a:pt x="761047" y="31637"/>
                </a:lnTo>
                <a:lnTo>
                  <a:pt x="804669" y="48731"/>
                </a:lnTo>
                <a:lnTo>
                  <a:pt x="846439" y="69161"/>
                </a:lnTo>
                <a:lnTo>
                  <a:pt x="886187" y="92759"/>
                </a:lnTo>
                <a:lnTo>
                  <a:pt x="923742" y="119356"/>
                </a:lnTo>
                <a:lnTo>
                  <a:pt x="958930" y="148784"/>
                </a:lnTo>
                <a:lnTo>
                  <a:pt x="991582" y="180874"/>
                </a:lnTo>
                <a:lnTo>
                  <a:pt x="1021525" y="215458"/>
                </a:lnTo>
                <a:lnTo>
                  <a:pt x="1048588" y="252366"/>
                </a:lnTo>
                <a:lnTo>
                  <a:pt x="1072599" y="291431"/>
                </a:lnTo>
                <a:lnTo>
                  <a:pt x="1093386" y="332484"/>
                </a:lnTo>
                <a:lnTo>
                  <a:pt x="1110779" y="375355"/>
                </a:lnTo>
                <a:lnTo>
                  <a:pt x="1124605" y="419878"/>
                </a:lnTo>
                <a:lnTo>
                  <a:pt x="1134694" y="465882"/>
                </a:lnTo>
                <a:lnTo>
                  <a:pt x="1140872" y="513199"/>
                </a:lnTo>
                <a:lnTo>
                  <a:pt x="1142970" y="561662"/>
                </a:lnTo>
                <a:lnTo>
                  <a:pt x="1140872" y="610124"/>
                </a:lnTo>
                <a:lnTo>
                  <a:pt x="1134694" y="657442"/>
                </a:lnTo>
                <a:lnTo>
                  <a:pt x="1124605" y="703446"/>
                </a:lnTo>
                <a:lnTo>
                  <a:pt x="1110779" y="747968"/>
                </a:lnTo>
                <a:lnTo>
                  <a:pt x="1093386" y="790840"/>
                </a:lnTo>
                <a:lnTo>
                  <a:pt x="1072599" y="831892"/>
                </a:lnTo>
                <a:lnTo>
                  <a:pt x="1048588" y="870957"/>
                </a:lnTo>
                <a:lnTo>
                  <a:pt x="1021525" y="907865"/>
                </a:lnTo>
                <a:lnTo>
                  <a:pt x="991582" y="942448"/>
                </a:lnTo>
                <a:lnTo>
                  <a:pt x="958930" y="974538"/>
                </a:lnTo>
                <a:lnTo>
                  <a:pt x="923742" y="1003966"/>
                </a:lnTo>
                <a:lnTo>
                  <a:pt x="886187" y="1030563"/>
                </a:lnTo>
                <a:lnTo>
                  <a:pt x="846439" y="1054160"/>
                </a:lnTo>
                <a:lnTo>
                  <a:pt x="804669" y="1074590"/>
                </a:lnTo>
                <a:lnTo>
                  <a:pt x="761047" y="1091683"/>
                </a:lnTo>
                <a:lnTo>
                  <a:pt x="715746" y="1105272"/>
                </a:lnTo>
                <a:lnTo>
                  <a:pt x="668937" y="1115186"/>
                </a:lnTo>
                <a:lnTo>
                  <a:pt x="620792" y="1121259"/>
                </a:lnTo>
                <a:lnTo>
                  <a:pt x="571483" y="1123320"/>
                </a:lnTo>
                <a:lnTo>
                  <a:pt x="522173" y="1121259"/>
                </a:lnTo>
                <a:lnTo>
                  <a:pt x="474028" y="1115186"/>
                </a:lnTo>
                <a:lnTo>
                  <a:pt x="427219" y="1105272"/>
                </a:lnTo>
                <a:lnTo>
                  <a:pt x="381918" y="1091683"/>
                </a:lnTo>
                <a:lnTo>
                  <a:pt x="338297" y="1074590"/>
                </a:lnTo>
                <a:lnTo>
                  <a:pt x="296526" y="1054160"/>
                </a:lnTo>
                <a:lnTo>
                  <a:pt x="256779" y="1030563"/>
                </a:lnTo>
                <a:lnTo>
                  <a:pt x="219225" y="1003966"/>
                </a:lnTo>
                <a:lnTo>
                  <a:pt x="184036" y="974538"/>
                </a:lnTo>
                <a:lnTo>
                  <a:pt x="151385" y="942448"/>
                </a:lnTo>
                <a:lnTo>
                  <a:pt x="121443" y="907865"/>
                </a:lnTo>
                <a:lnTo>
                  <a:pt x="94380" y="870957"/>
                </a:lnTo>
                <a:lnTo>
                  <a:pt x="70370" y="831892"/>
                </a:lnTo>
                <a:lnTo>
                  <a:pt x="49582" y="790840"/>
                </a:lnTo>
                <a:lnTo>
                  <a:pt x="32190" y="747968"/>
                </a:lnTo>
                <a:lnTo>
                  <a:pt x="18364" y="703446"/>
                </a:lnTo>
                <a:lnTo>
                  <a:pt x="8276" y="657442"/>
                </a:lnTo>
                <a:lnTo>
                  <a:pt x="2097" y="610124"/>
                </a:lnTo>
                <a:lnTo>
                  <a:pt x="0" y="561662"/>
                </a:lnTo>
                <a:close/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1BE48C4-9E17-4F47-B8CD-D811020A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56" y="1853320"/>
            <a:ext cx="5731488" cy="47590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5F967C2-F76A-4619-B93B-A03361A444D4}"/>
              </a:ext>
            </a:extLst>
          </p:cNvPr>
          <p:cNvSpPr/>
          <p:nvPr/>
        </p:nvSpPr>
        <p:spPr>
          <a:xfrm>
            <a:off x="4389654" y="1853319"/>
            <a:ext cx="4705578" cy="4868155"/>
          </a:xfrm>
          <a:prstGeom prst="rect">
            <a:avLst/>
          </a:prstGeom>
          <a:noFill/>
          <a:ln w="508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831BF81-C000-4556-83ED-F1ED6897190B}"/>
              </a:ext>
            </a:extLst>
          </p:cNvPr>
          <p:cNvSpPr txBox="1"/>
          <p:nvPr/>
        </p:nvSpPr>
        <p:spPr>
          <a:xfrm>
            <a:off x="5060066" y="1185618"/>
            <a:ext cx="32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ea typeface="나눔고딕" panose="020D0604000000000000"/>
              </a:rPr>
              <a:t>4</a:t>
            </a:r>
            <a:r>
              <a:rPr lang="ko-KR" altLang="en-US" sz="2400" b="1" dirty="0">
                <a:ea typeface="나눔고딕" panose="020D0604000000000000"/>
              </a:rPr>
              <a:t>개의 </a:t>
            </a:r>
            <a:r>
              <a:rPr lang="en-US" altLang="ko-KR" sz="2400" b="1" dirty="0">
                <a:ea typeface="나눔고딕" panose="020D0604000000000000"/>
              </a:rPr>
              <a:t>domain</a:t>
            </a:r>
            <a:endParaRPr lang="ko-KR" altLang="en-US" sz="2400" b="1" dirty="0"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23149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95AD966-0847-D441-AA53-9D60EA39DFC7}"/>
              </a:ext>
            </a:extLst>
          </p:cNvPr>
          <p:cNvSpPr/>
          <p:nvPr/>
        </p:nvSpPr>
        <p:spPr>
          <a:xfrm>
            <a:off x="-2667290" y="1717867"/>
            <a:ext cx="1212766" cy="463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877EF31-8535-3643-B92A-87D56CB24826}"/>
              </a:ext>
            </a:extLst>
          </p:cNvPr>
          <p:cNvSpPr/>
          <p:nvPr/>
        </p:nvSpPr>
        <p:spPr>
          <a:xfrm>
            <a:off x="-2672130" y="2253502"/>
            <a:ext cx="1212766" cy="463647"/>
          </a:xfrm>
          <a:prstGeom prst="rect">
            <a:avLst/>
          </a:prstGeom>
          <a:solidFill>
            <a:srgbClr val="007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50" b="0" i="0" u="none" strike="noStrike" kern="1200" cap="none" spc="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DB00ABE7-930C-4642-818D-DBD51BA2A9FA}"/>
              </a:ext>
            </a:extLst>
          </p:cNvPr>
          <p:cNvSpPr/>
          <p:nvPr/>
        </p:nvSpPr>
        <p:spPr>
          <a:xfrm>
            <a:off x="423833" y="609188"/>
            <a:ext cx="11241117" cy="584775"/>
          </a:xfrm>
          <a:prstGeom prst="rect">
            <a:avLst/>
          </a:prstGeom>
          <a:ln>
            <a:solidFill>
              <a:schemeClr val="bg1">
                <a:lumMod val="85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To Be : Star </a:t>
            </a:r>
            <a:r>
              <a:rPr kumimoji="1"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GAN</a:t>
            </a:r>
            <a:endParaRPr kumimoji="1"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cxnSp>
        <p:nvCxnSpPr>
          <p:cNvPr id="15" name="직선 연결선 38">
            <a:extLst>
              <a:ext uri="{FF2B5EF4-FFF2-40B4-BE49-F238E27FC236}">
                <a16:creationId xmlns="" xmlns:a16="http://schemas.microsoft.com/office/drawing/2014/main" id="{7D934963-14AB-9A46-9B3F-3784AC2B034F}"/>
              </a:ext>
            </a:extLst>
          </p:cNvPr>
          <p:cNvCxnSpPr>
            <a:cxnSpLocks/>
          </p:cNvCxnSpPr>
          <p:nvPr/>
        </p:nvCxnSpPr>
        <p:spPr>
          <a:xfrm>
            <a:off x="527050" y="581622"/>
            <a:ext cx="111379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DD6558F-0C60-44DF-907D-E27D990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CA11A-1D58-FA47-BC8E-CB5EC96D6E97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EFC24C2-E6D8-E04F-A640-A1854BAF3237}"/>
              </a:ext>
            </a:extLst>
          </p:cNvPr>
          <p:cNvSpPr txBox="1"/>
          <p:nvPr/>
        </p:nvSpPr>
        <p:spPr>
          <a:xfrm>
            <a:off x="351993" y="119957"/>
            <a:ext cx="35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>
              <a:defRPr/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모델 및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E6E6">
                    <a:lumMod val="2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Rectangle 75">
            <a:extLst>
              <a:ext uri="{FF2B5EF4-FFF2-40B4-BE49-F238E27FC236}">
                <a16:creationId xmlns="" xmlns:a16="http://schemas.microsoft.com/office/drawing/2014/main" id="{C9669091-F4D8-4F3A-A116-5B0FA972E95D}"/>
              </a:ext>
            </a:extLst>
          </p:cNvPr>
          <p:cNvSpPr/>
          <p:nvPr/>
        </p:nvSpPr>
        <p:spPr>
          <a:xfrm>
            <a:off x="838200" y="5129468"/>
            <a:ext cx="10579528" cy="162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기존의 </a:t>
            </a:r>
            <a:r>
              <a:rPr kumimoji="1" lang="en-US" altLang="ko-KR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GAN 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모델들은 </a:t>
            </a:r>
            <a:r>
              <a:rPr kumimoji="1" lang="en-US" altLang="ko-KR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multi-domain image translation 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의 경우 </a:t>
            </a:r>
            <a:r>
              <a:rPr kumimoji="1" lang="ko-KR" altLang="en-US" sz="2400" dirty="0">
                <a:solidFill>
                  <a:srgbClr val="FF0000"/>
                </a:solidFill>
                <a:latin typeface="NanumBarunGothic" panose="020B0603020101020101" pitchFamily="34" charset="-127"/>
                <a:ea typeface="나눔고딕" panose="020D0604000000000000"/>
              </a:rPr>
              <a:t>비효율적</a:t>
            </a:r>
            <a:endParaRPr kumimoji="1" lang="en-US" altLang="ko-KR" sz="2400" dirty="0">
              <a:solidFill>
                <a:srgbClr val="FF0000"/>
              </a:solidFill>
              <a:latin typeface="NanumBarunGothic" panose="020B0603020101020101" pitchFamily="34" charset="-127"/>
              <a:ea typeface="나눔고딕" panose="020D0604000000000000"/>
            </a:endParaRPr>
          </a:p>
          <a:p>
            <a:pPr>
              <a:lnSpc>
                <a:spcPct val="200000"/>
              </a:lnSpc>
            </a:pPr>
            <a:r>
              <a:rPr kumimoji="1" lang="en-US" altLang="ko-KR" sz="2400" dirty="0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    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→ </a:t>
            </a:r>
            <a:r>
              <a:rPr kumimoji="1" lang="en-US" altLang="ko-KR" sz="2400" dirty="0" err="1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StarGAN</a:t>
            </a:r>
            <a:r>
              <a:rPr kumimoji="1" lang="ko-KR" altLang="en-US" sz="2400" dirty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은 </a:t>
            </a:r>
            <a:r>
              <a:rPr kumimoji="1" lang="ko-KR" altLang="en-US" sz="2400" dirty="0">
                <a:solidFill>
                  <a:srgbClr val="FF0000"/>
                </a:solidFill>
                <a:latin typeface="NanumBarunGothic" panose="020B0603020101020101" pitchFamily="34" charset="-127"/>
                <a:ea typeface="나눔고딕" panose="020D0604000000000000"/>
              </a:rPr>
              <a:t>단 한 개의 모델로 </a:t>
            </a:r>
            <a:r>
              <a:rPr kumimoji="1" lang="ko-KR" altLang="en-US" sz="2400" dirty="0" smtClean="0">
                <a:solidFill>
                  <a:srgbClr val="FF0000"/>
                </a:solidFill>
                <a:latin typeface="NanumBarunGothic" panose="020B0603020101020101" pitchFamily="34" charset="-127"/>
                <a:ea typeface="나눔고딕" panose="020D0604000000000000"/>
              </a:rPr>
              <a:t>이미지 </a:t>
            </a:r>
            <a:r>
              <a:rPr kumimoji="1" lang="ko-KR" altLang="en-US" sz="2400" dirty="0">
                <a:solidFill>
                  <a:srgbClr val="FF0000"/>
                </a:solidFill>
                <a:latin typeface="NanumBarunGothic" panose="020B0603020101020101" pitchFamily="34" charset="-127"/>
                <a:ea typeface="나눔고딕" panose="020D0604000000000000"/>
              </a:rPr>
              <a:t>생성 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가능</a:t>
            </a:r>
            <a:r>
              <a:rPr kumimoji="1" lang="en-US" altLang="ko-KR" sz="2400" dirty="0" smtClean="0">
                <a:solidFill>
                  <a:schemeClr val="tx1"/>
                </a:solidFill>
                <a:latin typeface="NanumBarunGothic" panose="020B0603020101020101" pitchFamily="34" charset="-127"/>
                <a:ea typeface="나눔고딕" panose="020D0604000000000000"/>
              </a:rPr>
              <a:t>, </a:t>
            </a:r>
            <a:r>
              <a:rPr kumimoji="1" lang="ko-KR" altLang="en-US" sz="2400" dirty="0" smtClean="0">
                <a:solidFill>
                  <a:srgbClr val="FF0000"/>
                </a:solidFill>
                <a:latin typeface="NanumBarunGothic" panose="020B0603020101020101" pitchFamily="34" charset="-127"/>
                <a:ea typeface="나눔고딕" panose="020D0604000000000000"/>
              </a:rPr>
              <a:t>매우 효율적</a:t>
            </a:r>
            <a:endParaRPr kumimoji="1" lang="en-US" altLang="ko-KR" sz="2400" dirty="0">
              <a:solidFill>
                <a:srgbClr val="FF0000"/>
              </a:solidFill>
              <a:latin typeface="NanumBarunGothic" panose="020B0603020101020101" pitchFamily="34" charset="-127"/>
              <a:ea typeface="나눔고딕" panose="020D0604000000000000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="" xmlns:a16="http://schemas.microsoft.com/office/drawing/2014/main" id="{8A0FF86E-F26D-4782-8EA6-ABC4A296160F}"/>
              </a:ext>
            </a:extLst>
          </p:cNvPr>
          <p:cNvSpPr/>
          <p:nvPr/>
        </p:nvSpPr>
        <p:spPr>
          <a:xfrm>
            <a:off x="-2231774" y="3428999"/>
            <a:ext cx="1143000" cy="1078360"/>
          </a:xfrm>
          <a:custGeom>
            <a:avLst/>
            <a:gdLst/>
            <a:ahLst/>
            <a:cxnLst/>
            <a:rect l="l" t="t" r="r" b="b"/>
            <a:pathLst>
              <a:path w="1143000" h="1123314">
                <a:moveTo>
                  <a:pt x="0" y="561662"/>
                </a:moveTo>
                <a:lnTo>
                  <a:pt x="2097" y="513199"/>
                </a:lnTo>
                <a:lnTo>
                  <a:pt x="8276" y="465882"/>
                </a:lnTo>
                <a:lnTo>
                  <a:pt x="18364" y="419878"/>
                </a:lnTo>
                <a:lnTo>
                  <a:pt x="32190" y="375355"/>
                </a:lnTo>
                <a:lnTo>
                  <a:pt x="49582" y="332484"/>
                </a:lnTo>
                <a:lnTo>
                  <a:pt x="70370" y="291431"/>
                </a:lnTo>
                <a:lnTo>
                  <a:pt x="94380" y="252366"/>
                </a:lnTo>
                <a:lnTo>
                  <a:pt x="121443" y="215458"/>
                </a:lnTo>
                <a:lnTo>
                  <a:pt x="151385" y="180874"/>
                </a:lnTo>
                <a:lnTo>
                  <a:pt x="184036" y="148784"/>
                </a:lnTo>
                <a:lnTo>
                  <a:pt x="219225" y="119356"/>
                </a:lnTo>
                <a:lnTo>
                  <a:pt x="256779" y="92759"/>
                </a:lnTo>
                <a:lnTo>
                  <a:pt x="296526" y="69161"/>
                </a:lnTo>
                <a:lnTo>
                  <a:pt x="338297" y="48731"/>
                </a:lnTo>
                <a:lnTo>
                  <a:pt x="381918" y="31637"/>
                </a:lnTo>
                <a:lnTo>
                  <a:pt x="427219" y="18048"/>
                </a:lnTo>
                <a:lnTo>
                  <a:pt x="474028" y="8134"/>
                </a:lnTo>
                <a:lnTo>
                  <a:pt x="522173" y="2061"/>
                </a:lnTo>
                <a:lnTo>
                  <a:pt x="571483" y="0"/>
                </a:lnTo>
                <a:lnTo>
                  <a:pt x="620792" y="2061"/>
                </a:lnTo>
                <a:lnTo>
                  <a:pt x="668937" y="8134"/>
                </a:lnTo>
                <a:lnTo>
                  <a:pt x="715746" y="18048"/>
                </a:lnTo>
                <a:lnTo>
                  <a:pt x="761047" y="31637"/>
                </a:lnTo>
                <a:lnTo>
                  <a:pt x="804669" y="48731"/>
                </a:lnTo>
                <a:lnTo>
                  <a:pt x="846439" y="69161"/>
                </a:lnTo>
                <a:lnTo>
                  <a:pt x="886187" y="92759"/>
                </a:lnTo>
                <a:lnTo>
                  <a:pt x="923742" y="119356"/>
                </a:lnTo>
                <a:lnTo>
                  <a:pt x="958930" y="148784"/>
                </a:lnTo>
                <a:lnTo>
                  <a:pt x="991582" y="180874"/>
                </a:lnTo>
                <a:lnTo>
                  <a:pt x="1021525" y="215458"/>
                </a:lnTo>
                <a:lnTo>
                  <a:pt x="1048588" y="252366"/>
                </a:lnTo>
                <a:lnTo>
                  <a:pt x="1072599" y="291431"/>
                </a:lnTo>
                <a:lnTo>
                  <a:pt x="1093386" y="332484"/>
                </a:lnTo>
                <a:lnTo>
                  <a:pt x="1110779" y="375355"/>
                </a:lnTo>
                <a:lnTo>
                  <a:pt x="1124605" y="419878"/>
                </a:lnTo>
                <a:lnTo>
                  <a:pt x="1134694" y="465882"/>
                </a:lnTo>
                <a:lnTo>
                  <a:pt x="1140872" y="513199"/>
                </a:lnTo>
                <a:lnTo>
                  <a:pt x="1142970" y="561662"/>
                </a:lnTo>
                <a:lnTo>
                  <a:pt x="1140872" y="610124"/>
                </a:lnTo>
                <a:lnTo>
                  <a:pt x="1134694" y="657442"/>
                </a:lnTo>
                <a:lnTo>
                  <a:pt x="1124605" y="703446"/>
                </a:lnTo>
                <a:lnTo>
                  <a:pt x="1110779" y="747968"/>
                </a:lnTo>
                <a:lnTo>
                  <a:pt x="1093386" y="790840"/>
                </a:lnTo>
                <a:lnTo>
                  <a:pt x="1072599" y="831892"/>
                </a:lnTo>
                <a:lnTo>
                  <a:pt x="1048588" y="870957"/>
                </a:lnTo>
                <a:lnTo>
                  <a:pt x="1021525" y="907865"/>
                </a:lnTo>
                <a:lnTo>
                  <a:pt x="991582" y="942448"/>
                </a:lnTo>
                <a:lnTo>
                  <a:pt x="958930" y="974538"/>
                </a:lnTo>
                <a:lnTo>
                  <a:pt x="923742" y="1003966"/>
                </a:lnTo>
                <a:lnTo>
                  <a:pt x="886187" y="1030563"/>
                </a:lnTo>
                <a:lnTo>
                  <a:pt x="846439" y="1054160"/>
                </a:lnTo>
                <a:lnTo>
                  <a:pt x="804669" y="1074590"/>
                </a:lnTo>
                <a:lnTo>
                  <a:pt x="761047" y="1091683"/>
                </a:lnTo>
                <a:lnTo>
                  <a:pt x="715746" y="1105272"/>
                </a:lnTo>
                <a:lnTo>
                  <a:pt x="668937" y="1115186"/>
                </a:lnTo>
                <a:lnTo>
                  <a:pt x="620792" y="1121259"/>
                </a:lnTo>
                <a:lnTo>
                  <a:pt x="571483" y="1123320"/>
                </a:lnTo>
                <a:lnTo>
                  <a:pt x="522173" y="1121259"/>
                </a:lnTo>
                <a:lnTo>
                  <a:pt x="474028" y="1115186"/>
                </a:lnTo>
                <a:lnTo>
                  <a:pt x="427219" y="1105272"/>
                </a:lnTo>
                <a:lnTo>
                  <a:pt x="381918" y="1091683"/>
                </a:lnTo>
                <a:lnTo>
                  <a:pt x="338297" y="1074590"/>
                </a:lnTo>
                <a:lnTo>
                  <a:pt x="296526" y="1054160"/>
                </a:lnTo>
                <a:lnTo>
                  <a:pt x="256779" y="1030563"/>
                </a:lnTo>
                <a:lnTo>
                  <a:pt x="219225" y="1003966"/>
                </a:lnTo>
                <a:lnTo>
                  <a:pt x="184036" y="974538"/>
                </a:lnTo>
                <a:lnTo>
                  <a:pt x="151385" y="942448"/>
                </a:lnTo>
                <a:lnTo>
                  <a:pt x="121443" y="907865"/>
                </a:lnTo>
                <a:lnTo>
                  <a:pt x="94380" y="870957"/>
                </a:lnTo>
                <a:lnTo>
                  <a:pt x="70370" y="831892"/>
                </a:lnTo>
                <a:lnTo>
                  <a:pt x="49582" y="790840"/>
                </a:lnTo>
                <a:lnTo>
                  <a:pt x="32190" y="747968"/>
                </a:lnTo>
                <a:lnTo>
                  <a:pt x="18364" y="703446"/>
                </a:lnTo>
                <a:lnTo>
                  <a:pt x="8276" y="657442"/>
                </a:lnTo>
                <a:lnTo>
                  <a:pt x="2097" y="610124"/>
                </a:lnTo>
                <a:lnTo>
                  <a:pt x="0" y="561662"/>
                </a:lnTo>
                <a:close/>
              </a:path>
            </a:pathLst>
          </a:custGeom>
          <a:ln w="571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3760C3-DC40-49CE-B90F-F2D6D5706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264" y="1692378"/>
            <a:ext cx="5949161" cy="33616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05F967C2-F76A-4619-B93B-A03361A444D4}"/>
              </a:ext>
            </a:extLst>
          </p:cNvPr>
          <p:cNvSpPr/>
          <p:nvPr/>
        </p:nvSpPr>
        <p:spPr>
          <a:xfrm>
            <a:off x="5695683" y="1485653"/>
            <a:ext cx="3240500" cy="3689284"/>
          </a:xfrm>
          <a:prstGeom prst="rect">
            <a:avLst/>
          </a:prstGeom>
          <a:noFill/>
          <a:ln w="508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A20A2ED-5B24-404E-910F-8B7B4E3DA8AD}"/>
              </a:ext>
            </a:extLst>
          </p:cNvPr>
          <p:cNvSpPr txBox="1"/>
          <p:nvPr/>
        </p:nvSpPr>
        <p:spPr>
          <a:xfrm>
            <a:off x="6229161" y="1080038"/>
            <a:ext cx="1968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ea typeface="나눔고딕" panose="020D0604000000000000"/>
              </a:rPr>
              <a:t>1</a:t>
            </a:r>
            <a:r>
              <a:rPr lang="ko-KR" altLang="en-US" sz="1600" b="1" dirty="0">
                <a:ea typeface="나눔고딕" panose="020D0604000000000000"/>
              </a:rPr>
              <a:t>개의 모델</a:t>
            </a:r>
          </a:p>
        </p:txBody>
      </p:sp>
    </p:spTree>
    <p:extLst>
      <p:ext uri="{BB962C8B-B14F-4D97-AF65-F5344CB8AC3E}">
        <p14:creationId xmlns:p14="http://schemas.microsoft.com/office/powerpoint/2010/main" val="116801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7146</TotalTime>
  <Words>1388</Words>
  <Application>Microsoft Office PowerPoint</Application>
  <PresentationFormat>와이드스크린</PresentationFormat>
  <Paragraphs>265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PT Sans</vt:lpstr>
      <vt:lpstr>맑은 고딕</vt:lpstr>
      <vt:lpstr>나눔고딕</vt:lpstr>
      <vt:lpstr>NanumBarunGothic</vt:lpstr>
      <vt:lpstr>나눔고딕 ExtraBold</vt:lpstr>
      <vt:lpstr>Cambria Math</vt:lpstr>
      <vt:lpstr>Arial</vt:lpstr>
      <vt:lpstr>Nanum Gothic ExtraBold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뉴스 SNS 공유 예측 모델</dc:title>
  <dc:creator>Microsoft Office 사용자</dc:creator>
  <cp:lastModifiedBy>p sk</cp:lastModifiedBy>
  <cp:revision>230</cp:revision>
  <dcterms:created xsi:type="dcterms:W3CDTF">2018-10-05T08:33:17Z</dcterms:created>
  <dcterms:modified xsi:type="dcterms:W3CDTF">2019-08-14T01:09:33Z</dcterms:modified>
  <cp:contentStatus/>
</cp:coreProperties>
</file>